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8" r:id="rId3"/>
    <p:sldId id="259" r:id="rId4"/>
    <p:sldId id="260" r:id="rId5"/>
    <p:sldId id="265" r:id="rId6"/>
    <p:sldId id="267" r:id="rId7"/>
    <p:sldId id="268" r:id="rId8"/>
    <p:sldId id="270" r:id="rId9"/>
  </p:sldIdLst>
  <p:sldSz cx="9144000" cy="6858000" type="screen4x3"/>
  <p:notesSz cx="6858000" cy="994568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lU6+Qhoi3MTPjW9EtmNCng==" hashData="GV02cN/sTv2Ck8qBEQspc4tBqIk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3A303"/>
    <a:srgbClr val="009600"/>
    <a:srgbClr val="EEB500"/>
    <a:srgbClr val="049E1E"/>
    <a:srgbClr val="309F09"/>
    <a:srgbClr val="048A1A"/>
    <a:srgbClr val="00A44A"/>
    <a:srgbClr val="FAB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3717" autoAdjust="0"/>
  </p:normalViewPr>
  <p:slideViewPr>
    <p:cSldViewPr>
      <p:cViewPr>
        <p:scale>
          <a:sx n="60" d="100"/>
          <a:sy n="60" d="100"/>
        </p:scale>
        <p:origin x="-786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1902" y="-78"/>
      </p:cViewPr>
      <p:guideLst>
        <p:guide orient="horz" pos="3132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s-ES" smtClean="0"/>
              <a:t>SEMINARIO - I: Dirigido a Maestros de Escuela Sabática de la UPeU - Filial Tarapoto.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940F8E-D08D-4DD1-B8CE-1B90AC4B9DAD}" type="datetimeFigureOut">
              <a:rPr lang="es-ES" smtClean="0"/>
              <a:t>25/08/2012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ES" smtClean="0"/>
              <a:t>http://santimito.wordpress.com/upeu-tarapoto/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271BCF-DE2A-47A4-B146-2E113926E9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7720232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s-ES" smtClean="0"/>
              <a:t>SEMINARIO - I: Dirigido a Maestros de Escuela Sabática de la UPeU - Filial Tarapoto.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830CD5-09A3-4F6A-8CF3-BC10BA9415A0}" type="datetimeFigureOut">
              <a:rPr lang="es-ES" smtClean="0"/>
              <a:t>25/08/2012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ES" smtClean="0"/>
              <a:t>http://santimito.wordpress.com/upeu-tarapoto/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F4E1A6-15A2-41DE-BF76-4FD88F470E5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5606704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Una de las mayores problemáticas para todo profesional en el</a:t>
            </a:r>
            <a:r>
              <a:rPr lang="es-ES" baseline="0" dirty="0" smtClean="0"/>
              <a:t> campo de la</a:t>
            </a:r>
            <a:r>
              <a:rPr lang="es-ES" dirty="0" smtClean="0"/>
              <a:t> enseñanza, es la diversidad y el número excesivo</a:t>
            </a:r>
            <a:r>
              <a:rPr lang="es-ES" baseline="0" dirty="0" smtClean="0"/>
              <a:t> de estudiantes que se encuentran dentro del proceso. De allí que conocer y comprender los estilos de aprendizajes, disminuirá a cero los resultados negativos del proceso y contribuirá en el alcance de los objetivos que demanda el proceso de enseñanza – aprendizaje.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F4E1A6-15A2-41DE-BF76-4FD88F470E52}" type="slidenum">
              <a:rPr lang="es-ES" smtClean="0"/>
              <a:t>1</a:t>
            </a:fld>
            <a:endParaRPr lang="es-ES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ES" smtClean="0"/>
              <a:t>SEMINARIO - I: Dirigido a Maestros de Escuela Sabática de la UPeU - Filial Tarapoto.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" smtClean="0"/>
              <a:t>http://santimito.wordpress.com/upeu-tarapoto/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3041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La concientización </a:t>
            </a:r>
            <a:r>
              <a:rPr lang="es-ES" baseline="0" dirty="0" smtClean="0"/>
              <a:t>en el tema de que los alumnos tienen mentes diferentes, será el punto de partida muy acertado para este maravilloso  viaje que inicia con la </a:t>
            </a:r>
            <a:r>
              <a:rPr lang="es-ES" b="1" baseline="0" dirty="0" smtClean="0"/>
              <a:t>enseñanza</a:t>
            </a:r>
            <a:r>
              <a:rPr lang="es-ES" baseline="0" dirty="0" smtClean="0"/>
              <a:t>  por parte de un apóstol, y termina con el </a:t>
            </a:r>
            <a:r>
              <a:rPr lang="es-ES" b="1" baseline="0" dirty="0" smtClean="0"/>
              <a:t>aprendizaje</a:t>
            </a:r>
            <a:r>
              <a:rPr lang="es-ES" baseline="0" dirty="0" smtClean="0"/>
              <a:t> de un nuevo </a:t>
            </a:r>
            <a:r>
              <a:rPr lang="es-ES" baseline="0" smtClean="0"/>
              <a:t>discípulo.</a:t>
            </a:r>
            <a:endParaRPr lang="es-ES" baseline="0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F4E1A6-15A2-41DE-BF76-4FD88F470E52}" type="slidenum">
              <a:rPr lang="es-ES" smtClean="0"/>
              <a:t>2</a:t>
            </a:fld>
            <a:endParaRPr lang="es-ES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ES" smtClean="0"/>
              <a:t>SEMINARIO - I: Dirigido a Maestros de Escuela Sabática de la UPeU - Filial Tarapoto.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" smtClean="0"/>
              <a:t>http://santimito.wordpress.com/upeu-tarapoto/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6226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Estilo de Aprendizaje es el modo personal en que la información se</a:t>
            </a:r>
            <a:r>
              <a:rPr lang="es-E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procesa. Tiende a concentrarse en las fortalezas de la persona y no en sus debilidades. No existe correcto o incorrecto estilo de aprendizaje. Ningún modo de aprender es mejor que otro y que la clave para un aprendizaje efectivo es ser competente cada modo cuando se requiera.</a:t>
            </a:r>
          </a:p>
          <a:p>
            <a:r>
              <a:rPr lang="es-E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 rasgos cognitivos, afectivos y fisiológicos, que sirven como indicadores relativamente estables, de cómo los aprendices perciben, interaccionan y responden a un ambiente de aprendizaje.</a:t>
            </a:r>
          </a:p>
          <a:p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cuatro estilos de aprendizaje según </a:t>
            </a:r>
            <a:r>
              <a:rPr lang="es-E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Honey</a:t>
            </a:r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s-E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Mumford</a:t>
            </a:r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(1992) son el estilo activo, el estilo reflexivo, el estilo teórico y el estilo pragmático.</a:t>
            </a:r>
          </a:p>
          <a:p>
            <a:endParaRPr lang="es-E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F4E1A6-15A2-41DE-BF76-4FD88F470E52}" type="slidenum">
              <a:rPr lang="es-ES" smtClean="0"/>
              <a:t>3</a:t>
            </a:fld>
            <a:endParaRPr lang="es-ES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ES" smtClean="0"/>
              <a:t>SEMINARIO - I: Dirigido a Maestros de Escuela Sabática de la UPeU - Filial Tarapoto.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" smtClean="0"/>
              <a:t>http://santimito.wordpress.com/upeu-tarapoto/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16055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Personas que perciben a través de la experiencia concreta y procesan a través de la observación reflexiva.</a:t>
            </a:r>
            <a:endParaRPr lang="es-ES" dirty="0" smtClean="0">
              <a:effectLst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F4E1A6-15A2-41DE-BF76-4FD88F470E52}" type="slidenum">
              <a:rPr lang="es-ES" smtClean="0"/>
              <a:t>4</a:t>
            </a:fld>
            <a:endParaRPr lang="es-ES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ES" smtClean="0"/>
              <a:t>SEMINARIO - I: Dirigido a Maestros de Escuela Sabática de la UPeU - Filial Tarapoto.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" smtClean="0"/>
              <a:t>http://santimito.wordpress.com/upeu-tarapoto/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6366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Personas que perciben a través de la conceptualización abstracta y procesan a través de la observación reflexiva.</a:t>
            </a:r>
            <a:endParaRPr lang="es-ES" dirty="0" smtClean="0">
              <a:effectLst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F4E1A6-15A2-41DE-BF76-4FD88F470E52}" type="slidenum">
              <a:rPr lang="es-ES" smtClean="0"/>
              <a:t>5</a:t>
            </a:fld>
            <a:endParaRPr lang="es-ES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ES" smtClean="0"/>
              <a:t>SEMINARIO - I: Dirigido a Maestros de Escuela Sabática de la UPeU - Filial Tarapoto.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" smtClean="0"/>
              <a:t>http://santimito.wordpress.com/upeu-tarapoto/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5064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Personas que perciben a través de la conceptualización abstracta y procesan a través de la experimentación activa.</a:t>
            </a:r>
            <a:endParaRPr lang="es-ES" dirty="0" smtClean="0">
              <a:effectLst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F4E1A6-15A2-41DE-BF76-4FD88F470E52}" type="slidenum">
              <a:rPr lang="es-ES" smtClean="0"/>
              <a:t>6</a:t>
            </a:fld>
            <a:endParaRPr lang="es-ES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ES" smtClean="0"/>
              <a:t>SEMINARIO - I: Dirigido a Maestros de Escuela Sabática de la UPeU - Filial Tarapoto.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" smtClean="0"/>
              <a:t>http://santimito.wordpress.com/upeu-tarapoto/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3748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Personas que perciben a través de la experiencia concreta y procesan a través de la experimentación activa</a:t>
            </a:r>
            <a:endParaRPr lang="es-ES" smtClean="0">
              <a:effectLst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F4E1A6-15A2-41DE-BF76-4FD88F470E52}" type="slidenum">
              <a:rPr lang="es-ES" smtClean="0"/>
              <a:t>7</a:t>
            </a:fld>
            <a:endParaRPr lang="es-ES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ES" smtClean="0"/>
              <a:t>SEMINARIO - I: Dirigido a Maestros de Escuela Sabática de la UPeU - Filial Tarapoto.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" smtClean="0"/>
              <a:t>http://santimito.wordpress.com/upeu-tarapoto/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37757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En cada uno de los estilos de aprendizajes mencionados,</a:t>
            </a:r>
            <a:r>
              <a:rPr lang="es-ES" baseline="0" dirty="0" smtClean="0"/>
              <a:t> se utilizan los dos hemisferios del cerebro.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F4E1A6-15A2-41DE-BF76-4FD88F470E52}" type="slidenum">
              <a:rPr lang="es-ES" smtClean="0"/>
              <a:t>8</a:t>
            </a:fld>
            <a:endParaRPr lang="es-ES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ES" smtClean="0"/>
              <a:t>SEMINARIO - I: Dirigido a Maestros de Escuela Sabática de la UPeU - Filial Tarapoto.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" smtClean="0"/>
              <a:t>http://santimito.wordpress.com/upeu-tarapoto/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3636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25/08/2012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8949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25/08/2012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9112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25/08/2012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6226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25/08/2012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1745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25/08/2012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0325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25/08/2012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5797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25/08/2012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0855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25/08/2012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8244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25/08/2012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0699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25/08/2012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8540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25/08/2012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4883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0DC96-0531-4251-A0BF-61816D8E4DA8}" type="datetimeFigureOut">
              <a:rPr lang="es-ES" smtClean="0"/>
              <a:t>25/08/2012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711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13 Conector recto"/>
          <p:cNvCxnSpPr/>
          <p:nvPr/>
        </p:nvCxnSpPr>
        <p:spPr>
          <a:xfrm flipV="1">
            <a:off x="2923586" y="604990"/>
            <a:ext cx="5608854" cy="5559005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3 Rectángulo"/>
          <p:cNvSpPr/>
          <p:nvPr/>
        </p:nvSpPr>
        <p:spPr>
          <a:xfrm>
            <a:off x="3347751" y="1110355"/>
            <a:ext cx="4665295" cy="463199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00000"/>
              </a:solidFill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5723075" y="268081"/>
            <a:ext cx="0" cy="589591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2838753" y="604990"/>
            <a:ext cx="5598976" cy="5559005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Rectángulo"/>
          <p:cNvSpPr/>
          <p:nvPr/>
        </p:nvSpPr>
        <p:spPr>
          <a:xfrm>
            <a:off x="1328198" y="679960"/>
            <a:ext cx="2799177" cy="2701958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00000"/>
              </a:solidFill>
            </a:endParaRPr>
          </a:p>
        </p:txBody>
      </p:sp>
      <p:cxnSp>
        <p:nvCxnSpPr>
          <p:cNvPr id="30" name="29 Conector recto"/>
          <p:cNvCxnSpPr/>
          <p:nvPr/>
        </p:nvCxnSpPr>
        <p:spPr>
          <a:xfrm>
            <a:off x="2753391" y="188640"/>
            <a:ext cx="0" cy="3439237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recto"/>
          <p:cNvCxnSpPr/>
          <p:nvPr/>
        </p:nvCxnSpPr>
        <p:spPr>
          <a:xfrm>
            <a:off x="1022799" y="385167"/>
            <a:ext cx="3359386" cy="3242710"/>
          </a:xfrm>
          <a:prstGeom prst="line">
            <a:avLst/>
          </a:prstGeom>
          <a:ln w="28575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"/>
          <p:cNvCxnSpPr/>
          <p:nvPr/>
        </p:nvCxnSpPr>
        <p:spPr>
          <a:xfrm flipV="1">
            <a:off x="1073699" y="385167"/>
            <a:ext cx="3365312" cy="3242710"/>
          </a:xfrm>
          <a:prstGeom prst="line">
            <a:avLst/>
          </a:prstGeom>
          <a:ln w="28575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"/>
          <p:cNvCxnSpPr/>
          <p:nvPr/>
        </p:nvCxnSpPr>
        <p:spPr>
          <a:xfrm>
            <a:off x="819200" y="2014739"/>
            <a:ext cx="381748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37 Elipse"/>
          <p:cNvSpPr/>
          <p:nvPr/>
        </p:nvSpPr>
        <p:spPr>
          <a:xfrm>
            <a:off x="3038553" y="434980"/>
            <a:ext cx="1272493" cy="121985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b="1" dirty="0" smtClean="0">
                <a:latin typeface="Algerian" pitchFamily="82" charset="0"/>
              </a:rPr>
              <a:t>1</a:t>
            </a:r>
            <a:endParaRPr lang="es-ES" sz="5400" b="1" dirty="0">
              <a:latin typeface="Algerian" pitchFamily="82" charset="0"/>
            </a:endParaRPr>
          </a:p>
        </p:txBody>
      </p:sp>
      <p:sp>
        <p:nvSpPr>
          <p:cNvPr id="39" name="38 Elipse"/>
          <p:cNvSpPr/>
          <p:nvPr/>
        </p:nvSpPr>
        <p:spPr>
          <a:xfrm>
            <a:off x="1038767" y="477136"/>
            <a:ext cx="1272493" cy="1219856"/>
          </a:xfrm>
          <a:prstGeom prst="ellipse">
            <a:avLst/>
          </a:prstGeom>
          <a:solidFill>
            <a:srgbClr val="009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b="1" dirty="0">
                <a:latin typeface="Algerian" pitchFamily="82" charset="0"/>
              </a:rPr>
              <a:t>4</a:t>
            </a:r>
          </a:p>
        </p:txBody>
      </p:sp>
      <p:sp>
        <p:nvSpPr>
          <p:cNvPr id="40" name="39 Elipse"/>
          <p:cNvSpPr/>
          <p:nvPr/>
        </p:nvSpPr>
        <p:spPr>
          <a:xfrm>
            <a:off x="3074757" y="2370810"/>
            <a:ext cx="1272493" cy="1219856"/>
          </a:xfrm>
          <a:prstGeom prst="ellipse">
            <a:avLst/>
          </a:prstGeom>
          <a:solidFill>
            <a:srgbClr val="E3A30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b="1" dirty="0">
                <a:solidFill>
                  <a:schemeClr val="bg1"/>
                </a:solidFill>
                <a:latin typeface="Algerian" pitchFamily="82" charset="0"/>
              </a:rPr>
              <a:t>2</a:t>
            </a:r>
          </a:p>
        </p:txBody>
      </p:sp>
      <p:sp>
        <p:nvSpPr>
          <p:cNvPr id="41" name="40 Elipse"/>
          <p:cNvSpPr/>
          <p:nvPr/>
        </p:nvSpPr>
        <p:spPr>
          <a:xfrm>
            <a:off x="1022799" y="2410412"/>
            <a:ext cx="1272493" cy="1219856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b="1" dirty="0">
                <a:latin typeface="Algerian" pitchFamily="82" charset="0"/>
              </a:rPr>
              <a:t>3</a:t>
            </a:r>
          </a:p>
        </p:txBody>
      </p:sp>
      <p:sp>
        <p:nvSpPr>
          <p:cNvPr id="43" name="42 Rectángulo"/>
          <p:cNvSpPr/>
          <p:nvPr/>
        </p:nvSpPr>
        <p:spPr>
          <a:xfrm>
            <a:off x="2533637" y="4984816"/>
            <a:ext cx="1587757" cy="1543993"/>
          </a:xfrm>
          <a:prstGeom prst="rect">
            <a:avLst/>
          </a:prstGeom>
          <a:solidFill>
            <a:schemeClr val="bg1"/>
          </a:solidFill>
          <a:ln w="28575">
            <a:solidFill>
              <a:srgbClr val="E3A3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00000"/>
              </a:solidFill>
            </a:endParaRPr>
          </a:p>
        </p:txBody>
      </p:sp>
      <p:cxnSp>
        <p:nvCxnSpPr>
          <p:cNvPr id="44" name="43 Conector recto"/>
          <p:cNvCxnSpPr/>
          <p:nvPr/>
        </p:nvCxnSpPr>
        <p:spPr>
          <a:xfrm>
            <a:off x="3342040" y="4704059"/>
            <a:ext cx="0" cy="1965301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>
            <a:off x="2360409" y="4816362"/>
            <a:ext cx="1905520" cy="1852998"/>
          </a:xfrm>
          <a:prstGeom prst="line">
            <a:avLst/>
          </a:prstGeom>
          <a:ln w="28575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 flipV="1">
            <a:off x="2389280" y="4816362"/>
            <a:ext cx="1908882" cy="1852998"/>
          </a:xfrm>
          <a:prstGeom prst="line">
            <a:avLst/>
          </a:prstGeom>
          <a:ln w="28575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"/>
          <p:cNvCxnSpPr/>
          <p:nvPr/>
        </p:nvCxnSpPr>
        <p:spPr>
          <a:xfrm>
            <a:off x="2244923" y="5747555"/>
            <a:ext cx="2165364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49 Rectángulo"/>
          <p:cNvSpPr/>
          <p:nvPr/>
        </p:nvSpPr>
        <p:spPr>
          <a:xfrm>
            <a:off x="2843808" y="2420888"/>
            <a:ext cx="522624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s-ES" sz="6000" b="1" cap="none" spc="0" dirty="0" smtClean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Ciclo de</a:t>
            </a:r>
          </a:p>
          <a:p>
            <a:pPr algn="r"/>
            <a:r>
              <a:rPr lang="es-ES" sz="6000" b="1" cap="none" spc="0" dirty="0" smtClean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Aprendizaje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4427984" y="6309320"/>
            <a:ext cx="47041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400" b="1" i="1" dirty="0" smtClean="0"/>
              <a:t>Lic. </a:t>
            </a:r>
            <a:r>
              <a:rPr lang="es-ES" sz="2400" b="1" i="1" dirty="0" smtClean="0">
                <a:solidFill>
                  <a:srgbClr val="FF0000"/>
                </a:solidFill>
              </a:rPr>
              <a:t>Adrián</a:t>
            </a:r>
            <a:r>
              <a:rPr lang="es-ES" sz="2400" b="1" i="1" dirty="0" smtClean="0"/>
              <a:t> </a:t>
            </a:r>
            <a:r>
              <a:rPr lang="es-ES" sz="2400" b="1" i="1" dirty="0" smtClean="0">
                <a:solidFill>
                  <a:srgbClr val="E3A303"/>
                </a:solidFill>
              </a:rPr>
              <a:t>Santiago</a:t>
            </a:r>
            <a:r>
              <a:rPr lang="es-ES" sz="2400" b="1" i="1" dirty="0" smtClean="0"/>
              <a:t> </a:t>
            </a:r>
            <a:r>
              <a:rPr lang="es-ES" sz="2400" b="1" i="1" dirty="0" err="1" smtClean="0">
                <a:solidFill>
                  <a:srgbClr val="0000FF"/>
                </a:solidFill>
              </a:rPr>
              <a:t>Miñano</a:t>
            </a:r>
            <a:r>
              <a:rPr lang="es-ES" sz="2400" b="1" i="1" dirty="0" smtClean="0"/>
              <a:t> </a:t>
            </a:r>
            <a:r>
              <a:rPr lang="es-ES" sz="2400" b="1" i="1" dirty="0" smtClean="0">
                <a:solidFill>
                  <a:srgbClr val="009600"/>
                </a:solidFill>
              </a:rPr>
              <a:t>Torres</a:t>
            </a:r>
            <a:endParaRPr lang="es-ES" sz="2400" b="1" i="1" dirty="0">
              <a:solidFill>
                <a:srgbClr val="009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19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/>
          </a:bodyPr>
          <a:lstStyle/>
          <a:p>
            <a:r>
              <a:rPr lang="es-ES" sz="6000" b="1" dirty="0" smtClean="0"/>
              <a:t>Elena G. White</a:t>
            </a:r>
            <a:endParaRPr lang="es-ES" sz="60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3960079"/>
          </a:xfrm>
          <a:ln>
            <a:noFill/>
          </a:ln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S" sz="4000" dirty="0" smtClean="0">
                <a:latin typeface="+mj-lt"/>
              </a:rPr>
              <a:t> “</a:t>
            </a:r>
            <a:r>
              <a:rPr lang="es-ES" sz="4000" b="1" i="1" dirty="0" smtClean="0">
                <a:solidFill>
                  <a:srgbClr val="FF0000"/>
                </a:solidFill>
                <a:latin typeface="+mj-lt"/>
              </a:rPr>
              <a:t>N</a:t>
            </a:r>
            <a:r>
              <a:rPr lang="es-ES" sz="4000" b="1" i="1" dirty="0" smtClean="0">
                <a:solidFill>
                  <a:srgbClr val="E3A303"/>
                </a:solidFill>
                <a:latin typeface="+mj-lt"/>
              </a:rPr>
              <a:t>o</a:t>
            </a:r>
            <a:r>
              <a:rPr lang="es-ES" sz="4000" b="1" i="1" dirty="0" smtClean="0">
                <a:latin typeface="+mj-lt"/>
              </a:rPr>
              <a:t> todas las </a:t>
            </a:r>
            <a:r>
              <a:rPr lang="es-ES" sz="4000" b="1" i="1" dirty="0" smtClean="0">
                <a:solidFill>
                  <a:srgbClr val="0000FF"/>
                </a:solidFill>
                <a:latin typeface="+mj-lt"/>
              </a:rPr>
              <a:t>m</a:t>
            </a:r>
            <a:r>
              <a:rPr lang="es-ES" sz="4000" b="1" i="1" dirty="0" smtClean="0">
                <a:solidFill>
                  <a:srgbClr val="00A44A"/>
                </a:solidFill>
                <a:latin typeface="+mj-lt"/>
              </a:rPr>
              <a:t>e</a:t>
            </a:r>
            <a:r>
              <a:rPr lang="es-ES" sz="4000" b="1" i="1" dirty="0" smtClean="0">
                <a:solidFill>
                  <a:srgbClr val="FF0000"/>
                </a:solidFill>
                <a:latin typeface="+mj-lt"/>
              </a:rPr>
              <a:t>n</a:t>
            </a:r>
            <a:r>
              <a:rPr lang="es-ES" sz="4000" b="1" i="1" dirty="0" smtClean="0">
                <a:solidFill>
                  <a:srgbClr val="E3A303"/>
                </a:solidFill>
                <a:latin typeface="+mj-lt"/>
              </a:rPr>
              <a:t>t</a:t>
            </a:r>
            <a:r>
              <a:rPr lang="es-ES" sz="4000" b="1" i="1" dirty="0" smtClean="0">
                <a:solidFill>
                  <a:srgbClr val="0000FF"/>
                </a:solidFill>
                <a:latin typeface="+mj-lt"/>
              </a:rPr>
              <a:t>e</a:t>
            </a:r>
            <a:r>
              <a:rPr lang="es-ES" sz="4000" b="1" i="1" dirty="0" smtClean="0">
                <a:solidFill>
                  <a:srgbClr val="009600"/>
                </a:solidFill>
                <a:latin typeface="+mj-lt"/>
              </a:rPr>
              <a:t>s</a:t>
            </a:r>
            <a:r>
              <a:rPr lang="es-ES" sz="4000" b="1" i="1" dirty="0" smtClean="0">
                <a:latin typeface="+mj-lt"/>
              </a:rPr>
              <a:t> están</a:t>
            </a:r>
            <a:r>
              <a:rPr lang="es-ES" sz="4000" dirty="0" smtClean="0">
                <a:latin typeface="+mj-lt"/>
              </a:rPr>
              <a:t>, </a:t>
            </a:r>
            <a:r>
              <a:rPr lang="es-ES" sz="4000" b="1" i="1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por naturaleza</a:t>
            </a:r>
            <a:r>
              <a:rPr lang="es-ES" sz="4000" dirty="0" smtClean="0">
                <a:latin typeface="+mj-lt"/>
              </a:rPr>
              <a:t>, </a:t>
            </a:r>
            <a:r>
              <a:rPr lang="es-ES" sz="4000" b="1" i="1" dirty="0" smtClean="0">
                <a:latin typeface="+mj-lt"/>
              </a:rPr>
              <a:t>constituidas de </a:t>
            </a:r>
            <a:r>
              <a:rPr lang="es-ES" sz="4000" b="1" i="1" dirty="0" smtClean="0">
                <a:solidFill>
                  <a:srgbClr val="FF0000"/>
                </a:solidFill>
                <a:latin typeface="+mj-lt"/>
              </a:rPr>
              <a:t>i</a:t>
            </a:r>
            <a:r>
              <a:rPr lang="es-ES" sz="4000" b="1" i="1" dirty="0" smtClean="0">
                <a:solidFill>
                  <a:srgbClr val="E3A303"/>
                </a:solidFill>
                <a:latin typeface="+mj-lt"/>
              </a:rPr>
              <a:t>g</a:t>
            </a:r>
            <a:r>
              <a:rPr lang="es-ES" sz="4000" b="1" i="1" dirty="0" smtClean="0">
                <a:solidFill>
                  <a:srgbClr val="0000FF"/>
                </a:solidFill>
                <a:latin typeface="+mj-lt"/>
              </a:rPr>
              <a:t>u</a:t>
            </a:r>
            <a:r>
              <a:rPr lang="es-ES" sz="4000" b="1" i="1" dirty="0" smtClean="0">
                <a:solidFill>
                  <a:srgbClr val="009600"/>
                </a:solidFill>
                <a:latin typeface="+mj-lt"/>
              </a:rPr>
              <a:t>a</a:t>
            </a:r>
            <a:r>
              <a:rPr lang="es-ES" sz="4000" b="1" i="1" dirty="0" smtClean="0">
                <a:solidFill>
                  <a:srgbClr val="FF0000"/>
                </a:solidFill>
                <a:latin typeface="+mj-lt"/>
              </a:rPr>
              <a:t>l</a:t>
            </a:r>
            <a:r>
              <a:rPr lang="es-ES" sz="4000" b="1" i="1" dirty="0" smtClean="0">
                <a:latin typeface="+mj-lt"/>
              </a:rPr>
              <a:t> manera</a:t>
            </a:r>
            <a:r>
              <a:rPr lang="es-ES" sz="4000" dirty="0" smtClean="0">
                <a:latin typeface="+mj-lt"/>
              </a:rPr>
              <a:t>.  Tenemos </a:t>
            </a:r>
            <a:r>
              <a:rPr lang="es-ES" sz="4000" b="1" i="1" dirty="0">
                <a:solidFill>
                  <a:srgbClr val="E3A303"/>
                </a:solidFill>
              </a:rPr>
              <a:t>m</a:t>
            </a:r>
            <a:r>
              <a:rPr lang="es-ES" sz="4000" b="1" i="1" dirty="0">
                <a:solidFill>
                  <a:srgbClr val="0000FF"/>
                </a:solidFill>
              </a:rPr>
              <a:t>e</a:t>
            </a:r>
            <a:r>
              <a:rPr lang="es-ES" sz="4000" b="1" i="1" dirty="0">
                <a:solidFill>
                  <a:srgbClr val="009600"/>
                </a:solidFill>
              </a:rPr>
              <a:t>n</a:t>
            </a:r>
            <a:r>
              <a:rPr lang="es-ES" sz="4000" b="1" i="1" dirty="0">
                <a:solidFill>
                  <a:srgbClr val="FF0000"/>
                </a:solidFill>
              </a:rPr>
              <a:t>t</a:t>
            </a:r>
            <a:r>
              <a:rPr lang="es-ES" sz="4000" b="1" i="1" dirty="0">
                <a:solidFill>
                  <a:srgbClr val="E3A303"/>
                </a:solidFill>
              </a:rPr>
              <a:t>e</a:t>
            </a:r>
            <a:r>
              <a:rPr lang="es-ES" sz="4000" b="1" i="1" dirty="0">
                <a:solidFill>
                  <a:srgbClr val="0000FF"/>
                </a:solidFill>
              </a:rPr>
              <a:t>s</a:t>
            </a:r>
            <a:r>
              <a:rPr lang="es-ES" sz="4000" dirty="0" smtClean="0">
                <a:latin typeface="+mj-lt"/>
              </a:rPr>
              <a:t> </a:t>
            </a:r>
            <a:r>
              <a:rPr lang="es-ES" sz="4000" b="1" i="1" dirty="0" smtClean="0">
                <a:solidFill>
                  <a:srgbClr val="009600"/>
                </a:solidFill>
                <a:latin typeface="+mj-lt"/>
              </a:rPr>
              <a:t>d</a:t>
            </a:r>
            <a:r>
              <a:rPr lang="es-ES" sz="4000" b="1" i="1" dirty="0" smtClean="0">
                <a:solidFill>
                  <a:srgbClr val="FF0000"/>
                </a:solidFill>
                <a:latin typeface="+mj-lt"/>
              </a:rPr>
              <a:t>i</a:t>
            </a:r>
            <a:r>
              <a:rPr lang="es-ES" sz="4000" b="1" i="1" dirty="0" smtClean="0">
                <a:solidFill>
                  <a:srgbClr val="E3A303"/>
                </a:solidFill>
                <a:latin typeface="+mj-lt"/>
              </a:rPr>
              <a:t>f</a:t>
            </a:r>
            <a:r>
              <a:rPr lang="es-ES" sz="4000" b="1" i="1" dirty="0" smtClean="0">
                <a:solidFill>
                  <a:srgbClr val="0000FF"/>
                </a:solidFill>
                <a:latin typeface="+mj-lt"/>
              </a:rPr>
              <a:t>e</a:t>
            </a:r>
            <a:r>
              <a:rPr lang="es-ES" sz="4000" b="1" i="1" dirty="0" smtClean="0">
                <a:solidFill>
                  <a:srgbClr val="009600"/>
                </a:solidFill>
                <a:latin typeface="+mj-lt"/>
              </a:rPr>
              <a:t>r</a:t>
            </a:r>
            <a:r>
              <a:rPr lang="es-ES" sz="4000" b="1" i="1" dirty="0" smtClean="0">
                <a:solidFill>
                  <a:srgbClr val="FF0000"/>
                </a:solidFill>
                <a:latin typeface="+mj-lt"/>
              </a:rPr>
              <a:t>e</a:t>
            </a:r>
            <a:r>
              <a:rPr lang="es-ES" sz="4000" b="1" i="1" dirty="0" smtClean="0">
                <a:solidFill>
                  <a:srgbClr val="E3A303"/>
                </a:solidFill>
                <a:latin typeface="+mj-lt"/>
              </a:rPr>
              <a:t>n</a:t>
            </a:r>
            <a:r>
              <a:rPr lang="es-ES" sz="4000" b="1" i="1" dirty="0" smtClean="0">
                <a:solidFill>
                  <a:srgbClr val="0000FF"/>
                </a:solidFill>
                <a:latin typeface="+mj-lt"/>
              </a:rPr>
              <a:t>t</a:t>
            </a:r>
            <a:r>
              <a:rPr lang="es-ES" sz="4000" b="1" i="1" dirty="0" smtClean="0">
                <a:solidFill>
                  <a:srgbClr val="009600"/>
                </a:solidFill>
                <a:latin typeface="+mj-lt"/>
              </a:rPr>
              <a:t>e</a:t>
            </a:r>
            <a:r>
              <a:rPr lang="es-ES" sz="4000" b="1" i="1" dirty="0" smtClean="0">
                <a:solidFill>
                  <a:srgbClr val="FF0000"/>
                </a:solidFill>
                <a:latin typeface="+mj-lt"/>
              </a:rPr>
              <a:t>s</a:t>
            </a:r>
            <a:r>
              <a:rPr lang="es-ES" sz="4000" dirty="0" smtClean="0">
                <a:latin typeface="+mj-lt"/>
              </a:rPr>
              <a:t>; algunas son fuertes en ciertos puntos y muy débiles en otros.</a:t>
            </a:r>
          </a:p>
          <a:p>
            <a:pPr marL="0" indent="0" algn="r">
              <a:buNone/>
            </a:pPr>
            <a:r>
              <a:rPr lang="es-ES" sz="4000" i="1" dirty="0" smtClean="0"/>
              <a:t>(Joyas de los Testimonios T-I, pág. 291)</a:t>
            </a:r>
            <a:endParaRPr lang="es-ES" sz="4000" i="1" dirty="0"/>
          </a:p>
        </p:txBody>
      </p:sp>
      <p:grpSp>
        <p:nvGrpSpPr>
          <p:cNvPr id="5" name="4 Grupo"/>
          <p:cNvGrpSpPr/>
          <p:nvPr/>
        </p:nvGrpSpPr>
        <p:grpSpPr>
          <a:xfrm>
            <a:off x="107504" y="77248"/>
            <a:ext cx="1440160" cy="1316553"/>
            <a:chOff x="1691680" y="1352809"/>
            <a:chExt cx="3240360" cy="2940287"/>
          </a:xfrm>
        </p:grpSpPr>
        <p:sp>
          <p:nvSpPr>
            <p:cNvPr id="10" name="9 Rectángulo"/>
            <p:cNvSpPr/>
            <p:nvPr/>
          </p:nvSpPr>
          <p:spPr>
            <a:xfrm>
              <a:off x="2123728" y="1772850"/>
              <a:ext cx="2376000" cy="230996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400">
                <a:solidFill>
                  <a:srgbClr val="C00000"/>
                </a:solidFill>
              </a:endParaRPr>
            </a:p>
          </p:txBody>
        </p:sp>
        <p:cxnSp>
          <p:nvCxnSpPr>
            <p:cNvPr id="11" name="10 Conector recto"/>
            <p:cNvCxnSpPr/>
            <p:nvPr/>
          </p:nvCxnSpPr>
          <p:spPr>
            <a:xfrm>
              <a:off x="3333462" y="1352809"/>
              <a:ext cx="0" cy="2940287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1 Conector recto"/>
            <p:cNvCxnSpPr/>
            <p:nvPr/>
          </p:nvCxnSpPr>
          <p:spPr>
            <a:xfrm>
              <a:off x="1864499" y="1520825"/>
              <a:ext cx="2851517" cy="2772271"/>
            </a:xfrm>
            <a:prstGeom prst="line">
              <a:avLst/>
            </a:prstGeom>
            <a:ln w="2857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 flipV="1">
              <a:off x="1907704" y="1520825"/>
              <a:ext cx="2856547" cy="2772271"/>
            </a:xfrm>
            <a:prstGeom prst="line">
              <a:avLst/>
            </a:prstGeom>
            <a:ln w="2857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1691680" y="2913985"/>
              <a:ext cx="324036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5 Elipse"/>
          <p:cNvSpPr/>
          <p:nvPr/>
        </p:nvSpPr>
        <p:spPr>
          <a:xfrm>
            <a:off x="942346" y="156563"/>
            <a:ext cx="480053" cy="466965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latin typeface="Algerian" pitchFamily="82" charset="0"/>
              </a:rPr>
              <a:t>1</a:t>
            </a:r>
            <a:endParaRPr lang="es-ES" sz="2400" b="1" dirty="0">
              <a:latin typeface="Algerian" pitchFamily="82" charset="0"/>
            </a:endParaRPr>
          </a:p>
        </p:txBody>
      </p:sp>
      <p:sp>
        <p:nvSpPr>
          <p:cNvPr id="7" name="6 Elipse"/>
          <p:cNvSpPr/>
          <p:nvPr/>
        </p:nvSpPr>
        <p:spPr>
          <a:xfrm>
            <a:off x="190336" y="187685"/>
            <a:ext cx="480053" cy="466965"/>
          </a:xfrm>
          <a:prstGeom prst="ellipse">
            <a:avLst/>
          </a:prstGeom>
          <a:solidFill>
            <a:srgbClr val="009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latin typeface="Algerian" pitchFamily="82" charset="0"/>
              </a:rPr>
              <a:t>4</a:t>
            </a:r>
          </a:p>
        </p:txBody>
      </p:sp>
      <p:sp>
        <p:nvSpPr>
          <p:cNvPr id="8" name="7 Elipse"/>
          <p:cNvSpPr/>
          <p:nvPr/>
        </p:nvSpPr>
        <p:spPr>
          <a:xfrm>
            <a:off x="958421" y="912591"/>
            <a:ext cx="480053" cy="466965"/>
          </a:xfrm>
          <a:prstGeom prst="ellipse">
            <a:avLst/>
          </a:prstGeom>
          <a:solidFill>
            <a:srgbClr val="E3A30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Algerian" pitchFamily="82" charset="0"/>
              </a:rPr>
              <a:t>2</a:t>
            </a:r>
          </a:p>
        </p:txBody>
      </p:sp>
      <p:sp>
        <p:nvSpPr>
          <p:cNvPr id="9" name="8 Elipse"/>
          <p:cNvSpPr/>
          <p:nvPr/>
        </p:nvSpPr>
        <p:spPr>
          <a:xfrm>
            <a:off x="184312" y="927751"/>
            <a:ext cx="480053" cy="466965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latin typeface="Algerian" pitchFamily="82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708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6000" b="1" dirty="0" smtClean="0"/>
              <a:t>CICLO DE APRENDIZAJE</a:t>
            </a:r>
            <a:endParaRPr lang="es-ES" sz="6000" b="1" dirty="0"/>
          </a:p>
        </p:txBody>
      </p:sp>
      <p:grpSp>
        <p:nvGrpSpPr>
          <p:cNvPr id="5" name="4 Grupo"/>
          <p:cNvGrpSpPr/>
          <p:nvPr/>
        </p:nvGrpSpPr>
        <p:grpSpPr>
          <a:xfrm>
            <a:off x="1979712" y="1778918"/>
            <a:ext cx="5052672" cy="4542908"/>
            <a:chOff x="1691680" y="1352809"/>
            <a:chExt cx="3240360" cy="2940287"/>
          </a:xfrm>
        </p:grpSpPr>
        <p:sp>
          <p:nvSpPr>
            <p:cNvPr id="10" name="9 Rectángulo"/>
            <p:cNvSpPr/>
            <p:nvPr/>
          </p:nvSpPr>
          <p:spPr>
            <a:xfrm>
              <a:off x="2123728" y="1772850"/>
              <a:ext cx="2376000" cy="230996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5400">
                <a:solidFill>
                  <a:srgbClr val="C00000"/>
                </a:solidFill>
              </a:endParaRPr>
            </a:p>
          </p:txBody>
        </p:sp>
        <p:cxnSp>
          <p:nvCxnSpPr>
            <p:cNvPr id="11" name="10 Conector recto"/>
            <p:cNvCxnSpPr/>
            <p:nvPr/>
          </p:nvCxnSpPr>
          <p:spPr>
            <a:xfrm>
              <a:off x="3333462" y="1352809"/>
              <a:ext cx="0" cy="2940287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1 Conector recto"/>
            <p:cNvCxnSpPr/>
            <p:nvPr/>
          </p:nvCxnSpPr>
          <p:spPr>
            <a:xfrm>
              <a:off x="1864499" y="1520825"/>
              <a:ext cx="2851517" cy="2772271"/>
            </a:xfrm>
            <a:prstGeom prst="line">
              <a:avLst/>
            </a:prstGeom>
            <a:ln w="2857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 flipV="1">
              <a:off x="1907704" y="1520825"/>
              <a:ext cx="2856547" cy="2772271"/>
            </a:xfrm>
            <a:prstGeom prst="line">
              <a:avLst/>
            </a:prstGeom>
            <a:ln w="2857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1691680" y="2913985"/>
              <a:ext cx="324036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5 Elipse"/>
          <p:cNvSpPr/>
          <p:nvPr/>
        </p:nvSpPr>
        <p:spPr>
          <a:xfrm>
            <a:off x="4917160" y="2104310"/>
            <a:ext cx="1684222" cy="161131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b="1" dirty="0" smtClean="0">
                <a:latin typeface="Algerian" pitchFamily="82" charset="0"/>
              </a:rPr>
              <a:t>1</a:t>
            </a:r>
            <a:endParaRPr lang="es-ES" sz="5400" b="1" dirty="0">
              <a:latin typeface="Algerian" pitchFamily="82" charset="0"/>
            </a:endParaRPr>
          </a:p>
        </p:txBody>
      </p:sp>
      <p:sp>
        <p:nvSpPr>
          <p:cNvPr id="7" name="6 Elipse"/>
          <p:cNvSpPr/>
          <p:nvPr/>
        </p:nvSpPr>
        <p:spPr>
          <a:xfrm>
            <a:off x="2270322" y="2159994"/>
            <a:ext cx="1684222" cy="1611314"/>
          </a:xfrm>
          <a:prstGeom prst="ellipse">
            <a:avLst/>
          </a:prstGeom>
          <a:solidFill>
            <a:srgbClr val="009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b="1" dirty="0">
                <a:latin typeface="Algerian" pitchFamily="82" charset="0"/>
              </a:rPr>
              <a:t>4</a:t>
            </a:r>
          </a:p>
        </p:txBody>
      </p:sp>
      <p:sp>
        <p:nvSpPr>
          <p:cNvPr id="8" name="7 Elipse"/>
          <p:cNvSpPr/>
          <p:nvPr/>
        </p:nvSpPr>
        <p:spPr>
          <a:xfrm>
            <a:off x="4965079" y="4661359"/>
            <a:ext cx="1684222" cy="1611314"/>
          </a:xfrm>
          <a:prstGeom prst="ellipse">
            <a:avLst/>
          </a:prstGeom>
          <a:solidFill>
            <a:srgbClr val="E3A30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b="1" dirty="0">
                <a:solidFill>
                  <a:schemeClr val="bg1"/>
                </a:solidFill>
                <a:latin typeface="Algerian" pitchFamily="82" charset="0"/>
              </a:rPr>
              <a:t>2</a:t>
            </a:r>
          </a:p>
        </p:txBody>
      </p:sp>
      <p:sp>
        <p:nvSpPr>
          <p:cNvPr id="9" name="8 Elipse"/>
          <p:cNvSpPr/>
          <p:nvPr/>
        </p:nvSpPr>
        <p:spPr>
          <a:xfrm>
            <a:off x="2249188" y="4713670"/>
            <a:ext cx="1684222" cy="1611314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b="1" dirty="0">
                <a:latin typeface="Algerian" pitchFamily="82" charset="0"/>
              </a:rPr>
              <a:t>3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6698744" y="1988840"/>
            <a:ext cx="2049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/>
              <a:t>REFLEXIVOS</a:t>
            </a:r>
            <a:endParaRPr lang="es-ES" sz="2800" b="1" dirty="0"/>
          </a:p>
        </p:txBody>
      </p:sp>
      <p:sp>
        <p:nvSpPr>
          <p:cNvPr id="16" name="15 CuadroTexto"/>
          <p:cNvSpPr txBox="1"/>
          <p:nvPr/>
        </p:nvSpPr>
        <p:spPr>
          <a:xfrm>
            <a:off x="899592" y="1969676"/>
            <a:ext cx="204972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00" b="1" dirty="0" smtClean="0"/>
              <a:t>ACTIVOS</a:t>
            </a:r>
            <a:endParaRPr lang="es-ES" sz="2600" b="1" dirty="0"/>
          </a:p>
        </p:txBody>
      </p:sp>
      <p:sp>
        <p:nvSpPr>
          <p:cNvPr id="17" name="16 CuadroTexto"/>
          <p:cNvSpPr txBox="1"/>
          <p:nvPr/>
        </p:nvSpPr>
        <p:spPr>
          <a:xfrm>
            <a:off x="6698744" y="5517232"/>
            <a:ext cx="2049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/>
              <a:t>TEÓRICOS</a:t>
            </a:r>
            <a:endParaRPr lang="es-ES" sz="2800" b="1" dirty="0"/>
          </a:p>
        </p:txBody>
      </p:sp>
      <p:sp>
        <p:nvSpPr>
          <p:cNvPr id="18" name="17 CuadroTexto"/>
          <p:cNvSpPr txBox="1"/>
          <p:nvPr/>
        </p:nvSpPr>
        <p:spPr>
          <a:xfrm>
            <a:off x="35496" y="5528845"/>
            <a:ext cx="240976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00" b="1" dirty="0" smtClean="0"/>
              <a:t>PRAGMÁTICOS</a:t>
            </a:r>
            <a:endParaRPr lang="es-ES" sz="2600" b="1" dirty="0"/>
          </a:p>
        </p:txBody>
      </p:sp>
      <p:sp>
        <p:nvSpPr>
          <p:cNvPr id="19" name="18 CuadroTexto"/>
          <p:cNvSpPr txBox="1"/>
          <p:nvPr/>
        </p:nvSpPr>
        <p:spPr>
          <a:xfrm>
            <a:off x="6914768" y="2329716"/>
            <a:ext cx="1795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FF0000"/>
                </a:solidFill>
              </a:rPr>
              <a:t>(MOTIVA)</a:t>
            </a:r>
            <a:endParaRPr lang="es-ES" sz="2800" b="1" dirty="0">
              <a:solidFill>
                <a:srgbClr val="FF0000"/>
              </a:solidFill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6660232" y="5858108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EEB500"/>
                </a:solidFill>
              </a:rPr>
              <a:t>(EXPLORA)</a:t>
            </a:r>
            <a:endParaRPr lang="es-ES" sz="2800" b="1" dirty="0">
              <a:solidFill>
                <a:srgbClr val="EEB500"/>
              </a:solidFill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467544" y="5888885"/>
            <a:ext cx="14569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00" b="1" dirty="0" smtClean="0">
                <a:solidFill>
                  <a:srgbClr val="0000FF"/>
                </a:solidFill>
              </a:rPr>
              <a:t>(APLICA)</a:t>
            </a:r>
            <a:endParaRPr lang="es-ES" sz="2600" b="1" dirty="0">
              <a:solidFill>
                <a:srgbClr val="0000FF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1043608" y="2288485"/>
            <a:ext cx="12055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00" b="1" dirty="0" smtClean="0">
                <a:solidFill>
                  <a:srgbClr val="009600"/>
                </a:solidFill>
              </a:rPr>
              <a:t>(CREA)</a:t>
            </a:r>
            <a:endParaRPr lang="es-ES" sz="2600" b="1" dirty="0">
              <a:solidFill>
                <a:srgbClr val="009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3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580112" y="1540792"/>
            <a:ext cx="3024336" cy="225867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0665" r="8197" b="46430"/>
          <a:stretch/>
        </p:blipFill>
        <p:spPr>
          <a:xfrm>
            <a:off x="4920589" y="2254222"/>
            <a:ext cx="2347932" cy="2197842"/>
          </a:xfrm>
          <a:prstGeom prst="rect">
            <a:avLst/>
          </a:prstGeom>
          <a:ln>
            <a:noFill/>
          </a:ln>
        </p:spPr>
      </p:pic>
      <p:sp>
        <p:nvSpPr>
          <p:cNvPr id="6" name="5 CuadroTexto"/>
          <p:cNvSpPr txBox="1"/>
          <p:nvPr/>
        </p:nvSpPr>
        <p:spPr>
          <a:xfrm>
            <a:off x="5148064" y="2564904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CONECTAR</a:t>
            </a:r>
            <a:endParaRPr lang="es-ES" sz="16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5760132" y="3954542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EXAMINAR</a:t>
            </a:r>
            <a:endParaRPr lang="es-ES" sz="1600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6009944" y="1556792"/>
            <a:ext cx="273630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bg1"/>
                </a:solidFill>
              </a:rPr>
              <a:t>EXPERIMENTAR</a:t>
            </a:r>
            <a:endParaRPr lang="es-ES" sz="2800" b="1" dirty="0">
              <a:solidFill>
                <a:schemeClr val="bg1"/>
              </a:solidFill>
            </a:endParaRPr>
          </a:p>
        </p:txBody>
      </p:sp>
      <p:sp>
        <p:nvSpPr>
          <p:cNvPr id="10" name="9 Elipse"/>
          <p:cNvSpPr/>
          <p:nvPr/>
        </p:nvSpPr>
        <p:spPr>
          <a:xfrm>
            <a:off x="5691821" y="3130225"/>
            <a:ext cx="636246" cy="60992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 smtClean="0">
                <a:latin typeface="Algerian" pitchFamily="82" charset="0"/>
              </a:rPr>
              <a:t>1</a:t>
            </a:r>
            <a:endParaRPr lang="es-ES" sz="3200" b="1" dirty="0">
              <a:latin typeface="Algerian" pitchFamily="82" charset="0"/>
            </a:endParaRPr>
          </a:p>
        </p:txBody>
      </p:sp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s-ES" sz="6000" b="1" dirty="0" smtClean="0"/>
              <a:t>CICLO DE APRENDIZAJE</a:t>
            </a:r>
            <a:endParaRPr lang="es-ES" sz="6000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467544" y="1417126"/>
            <a:ext cx="4320480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FF0000"/>
                </a:solidFill>
              </a:rPr>
              <a:t>PENSAMIENTO REFLEXIVO</a:t>
            </a:r>
          </a:p>
          <a:p>
            <a:endParaRPr lang="es-ES" sz="900" dirty="0">
              <a:solidFill>
                <a:srgbClr val="FF0000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dirty="0" smtClean="0">
                <a:solidFill>
                  <a:srgbClr val="FF0000"/>
                </a:solidFill>
              </a:rPr>
              <a:t>Partir de </a:t>
            </a:r>
            <a:r>
              <a:rPr lang="es-ES" sz="2800" b="1" dirty="0" smtClean="0">
                <a:solidFill>
                  <a:srgbClr val="FF0000"/>
                </a:solidFill>
              </a:rPr>
              <a:t>SU</a:t>
            </a:r>
            <a:r>
              <a:rPr lang="es-ES" sz="2800" dirty="0" smtClean="0">
                <a:solidFill>
                  <a:srgbClr val="FF0000"/>
                </a:solidFill>
              </a:rPr>
              <a:t> experiencia.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dirty="0" smtClean="0">
                <a:solidFill>
                  <a:srgbClr val="FF0000"/>
                </a:solidFill>
              </a:rPr>
              <a:t>Hechos significativos.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dirty="0" smtClean="0">
                <a:solidFill>
                  <a:srgbClr val="FF0000"/>
                </a:solidFill>
              </a:rPr>
              <a:t>Deseos y necesidades.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dirty="0" smtClean="0">
                <a:solidFill>
                  <a:srgbClr val="FF0000"/>
                </a:solidFill>
              </a:rPr>
              <a:t>Reflexionar la experiencia.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dirty="0" smtClean="0">
                <a:solidFill>
                  <a:srgbClr val="FF0000"/>
                </a:solidFill>
              </a:rPr>
              <a:t>Analizar implicaciones.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b="1" dirty="0" smtClean="0">
                <a:solidFill>
                  <a:srgbClr val="FF0000"/>
                </a:solidFill>
              </a:rPr>
              <a:t>DAR SENTIDO</a:t>
            </a:r>
          </a:p>
          <a:p>
            <a:pPr marL="285750" indent="-285750">
              <a:buFont typeface="Wingdings" pitchFamily="2" charset="2"/>
              <a:buChar char="v"/>
            </a:pPr>
            <a:endParaRPr lang="es-ES" dirty="0"/>
          </a:p>
        </p:txBody>
      </p:sp>
      <p:sp>
        <p:nvSpPr>
          <p:cNvPr id="14" name="13 Rectángulo"/>
          <p:cNvSpPr/>
          <p:nvPr/>
        </p:nvSpPr>
        <p:spPr>
          <a:xfrm>
            <a:off x="1259632" y="4596080"/>
            <a:ext cx="6768752" cy="2217296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8" name="Picture 4" descr="http://us.cdn3.123rf.com/168nwm/logos/logos1005/logos100500097/7682925-retrato-de-un-reflexivo-jovenes-mujeres-mirando-copyspace-con-dedo-en-barbilla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0" t="5943" r="12183"/>
          <a:stretch/>
        </p:blipFill>
        <p:spPr bwMode="auto">
          <a:xfrm>
            <a:off x="1403648" y="4756521"/>
            <a:ext cx="1637733" cy="18964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media-cdn.tripadvisor.com/media/photo-s/02/72/cd/e1/filename-318129-3488108651759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79" t="38789" r="23266" b="7791"/>
          <a:stretch/>
        </p:blipFill>
        <p:spPr bwMode="auto">
          <a:xfrm>
            <a:off x="5912969" y="4756521"/>
            <a:ext cx="1981565" cy="19128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ie.edu/es/universidad/sites/default/files/coca201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662" y="4756521"/>
            <a:ext cx="2554470" cy="19188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CuadroTexto"/>
          <p:cNvSpPr txBox="1"/>
          <p:nvPr/>
        </p:nvSpPr>
        <p:spPr>
          <a:xfrm>
            <a:off x="7313320" y="2575757"/>
            <a:ext cx="1219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(MOTIVA)</a:t>
            </a:r>
            <a:endParaRPr lang="es-E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6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508104" y="4437112"/>
            <a:ext cx="3024336" cy="2258670"/>
          </a:xfrm>
          <a:prstGeom prst="rect">
            <a:avLst/>
          </a:prstGeom>
          <a:solidFill>
            <a:srgbClr val="E3A30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5580112" y="6074132"/>
            <a:ext cx="284196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bg1"/>
                </a:solidFill>
              </a:rPr>
              <a:t>CONCEPTUALIZAR</a:t>
            </a:r>
            <a:endParaRPr lang="es-ES" sz="2800" b="1" dirty="0">
              <a:solidFill>
                <a:schemeClr val="bg1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2249" r="9310" b="2992"/>
          <a:stretch/>
        </p:blipFill>
        <p:spPr>
          <a:xfrm>
            <a:off x="4932040" y="3789040"/>
            <a:ext cx="2285429" cy="2292824"/>
          </a:xfrm>
          <a:prstGeom prst="rect">
            <a:avLst/>
          </a:prstGeom>
          <a:ln>
            <a:noFill/>
          </a:ln>
        </p:spPr>
      </p:pic>
      <p:sp>
        <p:nvSpPr>
          <p:cNvPr id="6" name="5 CuadroTexto"/>
          <p:cNvSpPr txBox="1"/>
          <p:nvPr/>
        </p:nvSpPr>
        <p:spPr>
          <a:xfrm>
            <a:off x="5796136" y="4080760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IMAGINAR</a:t>
            </a:r>
            <a:endParaRPr lang="es-ES" sz="16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5076056" y="5397170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DEFINIR</a:t>
            </a:r>
            <a:endParaRPr lang="es-ES" sz="1600" b="1" dirty="0"/>
          </a:p>
        </p:txBody>
      </p:sp>
      <p:sp>
        <p:nvSpPr>
          <p:cNvPr id="10" name="9 Elipse"/>
          <p:cNvSpPr/>
          <p:nvPr/>
        </p:nvSpPr>
        <p:spPr>
          <a:xfrm>
            <a:off x="5652120" y="4630488"/>
            <a:ext cx="636246" cy="609928"/>
          </a:xfrm>
          <a:prstGeom prst="ellipse">
            <a:avLst/>
          </a:prstGeom>
          <a:solidFill>
            <a:srgbClr val="E3A30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 smtClean="0">
                <a:solidFill>
                  <a:schemeClr val="bg1"/>
                </a:solidFill>
                <a:latin typeface="Algerian" pitchFamily="82" charset="0"/>
              </a:rPr>
              <a:t>2</a:t>
            </a:r>
            <a:endParaRPr lang="es-ES" sz="3200" b="1" dirty="0">
              <a:solidFill>
                <a:schemeClr val="bg1"/>
              </a:solidFill>
              <a:latin typeface="Algerian" pitchFamily="82" charset="0"/>
            </a:endParaRPr>
          </a:p>
        </p:txBody>
      </p:sp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s-ES" sz="6000" b="1" dirty="0" smtClean="0"/>
              <a:t>CICLO DE APRENDIZAJE</a:t>
            </a:r>
            <a:endParaRPr lang="es-ES" sz="6000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467544" y="3645024"/>
            <a:ext cx="4320480" cy="32470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E3A303"/>
                </a:solidFill>
              </a:rPr>
              <a:t>PENSAMIENTO TEÓRICO</a:t>
            </a:r>
          </a:p>
          <a:p>
            <a:endParaRPr lang="es-ES" sz="900" dirty="0">
              <a:solidFill>
                <a:srgbClr val="E3A303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dirty="0" smtClean="0">
                <a:solidFill>
                  <a:srgbClr val="E3A303"/>
                </a:solidFill>
              </a:rPr>
              <a:t>Imaginar el concepto.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dirty="0" smtClean="0">
                <a:solidFill>
                  <a:srgbClr val="E3A303"/>
                </a:solidFill>
              </a:rPr>
              <a:t>Explicar.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dirty="0" smtClean="0">
                <a:solidFill>
                  <a:srgbClr val="E3A303"/>
                </a:solidFill>
              </a:rPr>
              <a:t>Estudiar.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dirty="0" smtClean="0">
                <a:solidFill>
                  <a:srgbClr val="E3A303"/>
                </a:solidFill>
              </a:rPr>
              <a:t>Investigar.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dirty="0" smtClean="0">
                <a:solidFill>
                  <a:srgbClr val="E3A303"/>
                </a:solidFill>
              </a:rPr>
              <a:t>Analizar implicaciones.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b="1" dirty="0" smtClean="0">
                <a:solidFill>
                  <a:srgbClr val="E3A303"/>
                </a:solidFill>
              </a:rPr>
              <a:t>ENTENDER.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1187624" y="1412776"/>
            <a:ext cx="6768752" cy="2217296"/>
          </a:xfrm>
          <a:prstGeom prst="rect">
            <a:avLst/>
          </a:prstGeom>
          <a:solidFill>
            <a:srgbClr val="E3A30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CuadroTexto"/>
          <p:cNvSpPr txBox="1"/>
          <p:nvPr/>
        </p:nvSpPr>
        <p:spPr>
          <a:xfrm>
            <a:off x="7218629" y="5157192"/>
            <a:ext cx="13138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(EXPLORA)</a:t>
            </a:r>
            <a:endParaRPr lang="es-ES" sz="20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://comope.com/wp-content/uploads/2012/04/joven-estudiando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03" b="15231"/>
          <a:stretch/>
        </p:blipFill>
        <p:spPr bwMode="auto">
          <a:xfrm>
            <a:off x="1278282" y="1464741"/>
            <a:ext cx="1752397" cy="20779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www.absolutbenidorm.com/wp-content/uploads/2008/06/1c2baestudiar-2c2badesmadre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20" t="3124" r="4204" b="1592"/>
          <a:stretch/>
        </p:blipFill>
        <p:spPr bwMode="auto">
          <a:xfrm>
            <a:off x="3198626" y="1556791"/>
            <a:ext cx="2219577" cy="19858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pedablogia.files.wordpress.com/2009/10/matematica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484" y="1554383"/>
            <a:ext cx="2359094" cy="19858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496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s-ES" sz="6000" b="1" dirty="0" smtClean="0"/>
              <a:t>CICLO DE APRENDIZAJE</a:t>
            </a:r>
            <a:endParaRPr lang="es-ES" sz="6000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3779912" y="3645024"/>
            <a:ext cx="5184576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0000FF"/>
                </a:solidFill>
              </a:rPr>
              <a:t>PENSAMIENTO PRAGMÁTICO</a:t>
            </a:r>
          </a:p>
          <a:p>
            <a:endParaRPr lang="es-ES" sz="900" dirty="0">
              <a:solidFill>
                <a:srgbClr val="0000FF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dirty="0" smtClean="0">
                <a:solidFill>
                  <a:srgbClr val="0000FF"/>
                </a:solidFill>
              </a:rPr>
              <a:t>Practicar los contenidos.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dirty="0" smtClean="0">
                <a:solidFill>
                  <a:srgbClr val="0000FF"/>
                </a:solidFill>
              </a:rPr>
              <a:t>Comprobar el dominio.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dirty="0" smtClean="0">
                <a:solidFill>
                  <a:srgbClr val="0000FF"/>
                </a:solidFill>
              </a:rPr>
              <a:t>Exámenes, pruebas, problemas.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dirty="0" smtClean="0">
                <a:solidFill>
                  <a:srgbClr val="0000FF"/>
                </a:solidFill>
              </a:rPr>
              <a:t>Explorar aplicaciones.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dirty="0" smtClean="0">
                <a:solidFill>
                  <a:srgbClr val="0000FF"/>
                </a:solidFill>
              </a:rPr>
              <a:t>Experimentar.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b="1" dirty="0" smtClean="0">
                <a:solidFill>
                  <a:srgbClr val="0000FF"/>
                </a:solidFill>
              </a:rPr>
              <a:t>Utilidad del SABER.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1187624" y="1412776"/>
            <a:ext cx="6768752" cy="2217296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179512" y="4463246"/>
            <a:ext cx="3024336" cy="225867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467544" y="6116415"/>
            <a:ext cx="144016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bg1"/>
                </a:solidFill>
              </a:rPr>
              <a:t>APLICAR</a:t>
            </a:r>
            <a:endParaRPr lang="es-ES" sz="2800" b="1" dirty="0">
              <a:solidFill>
                <a:schemeClr val="bg1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57" t="52637" r="49053" b="3470"/>
          <a:stretch/>
        </p:blipFill>
        <p:spPr>
          <a:xfrm>
            <a:off x="1547664" y="3859552"/>
            <a:ext cx="2285429" cy="2248445"/>
          </a:xfrm>
          <a:prstGeom prst="rect">
            <a:avLst/>
          </a:prstGeom>
          <a:ln>
            <a:noFill/>
          </a:ln>
        </p:spPr>
      </p:pic>
      <p:sp>
        <p:nvSpPr>
          <p:cNvPr id="6" name="5 CuadroTexto"/>
          <p:cNvSpPr txBox="1"/>
          <p:nvPr/>
        </p:nvSpPr>
        <p:spPr>
          <a:xfrm>
            <a:off x="1835696" y="4137258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ENTENDER</a:t>
            </a:r>
            <a:endParaRPr lang="es-ES" sz="16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2699792" y="537321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INTENTAR</a:t>
            </a:r>
            <a:endParaRPr lang="es-ES" sz="1600" b="1" dirty="0"/>
          </a:p>
        </p:txBody>
      </p:sp>
      <p:sp>
        <p:nvSpPr>
          <p:cNvPr id="10" name="9 Elipse"/>
          <p:cNvSpPr/>
          <p:nvPr/>
        </p:nvSpPr>
        <p:spPr>
          <a:xfrm>
            <a:off x="2411760" y="4656622"/>
            <a:ext cx="636246" cy="609928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 smtClean="0">
                <a:solidFill>
                  <a:schemeClr val="bg1"/>
                </a:solidFill>
                <a:latin typeface="Algerian" pitchFamily="82" charset="0"/>
              </a:rPr>
              <a:t>3</a:t>
            </a:r>
            <a:endParaRPr lang="es-ES" sz="3200" b="1" dirty="0">
              <a:solidFill>
                <a:schemeClr val="bg1"/>
              </a:solidFill>
              <a:latin typeface="Algerian" pitchFamily="82" charset="0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305861" y="5085184"/>
            <a:ext cx="1169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(APLICA)</a:t>
            </a:r>
            <a:endParaRPr lang="es-ES" sz="20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://us.123rf.com/400wm/400/400/miszaqq/miszaqq1112/miszaqq111200315/11477546-asistente-de-laboratorio-joven-sostiene-un-plato-pequeno-plano-con-el-suelo-y-planta-usa-guantes-vi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530329"/>
            <a:ext cx="2952328" cy="19706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1buenaidea.com/wp-content/gallery/articulos4/soft-mapa-mental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19" b="9068"/>
          <a:stretch/>
        </p:blipFill>
        <p:spPr bwMode="auto">
          <a:xfrm>
            <a:off x="4644008" y="1530329"/>
            <a:ext cx="3096344" cy="20066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737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s-ES" sz="6000" b="1" dirty="0" smtClean="0"/>
              <a:t>CICLO DE APRENDIZAJE</a:t>
            </a:r>
            <a:endParaRPr lang="es-ES" sz="6000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4119495" y="1340768"/>
            <a:ext cx="5103333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009600"/>
                </a:solidFill>
              </a:rPr>
              <a:t>PENSAMIENTO A LA ACTIVIDAD</a:t>
            </a:r>
          </a:p>
          <a:p>
            <a:endParaRPr lang="es-ES" sz="900" dirty="0">
              <a:solidFill>
                <a:srgbClr val="009600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dirty="0" smtClean="0">
                <a:solidFill>
                  <a:srgbClr val="009600"/>
                </a:solidFill>
              </a:rPr>
              <a:t>Analizar las aplicaciones.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dirty="0" smtClean="0">
                <a:solidFill>
                  <a:srgbClr val="009600"/>
                </a:solidFill>
              </a:rPr>
              <a:t>Retroalimentar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dirty="0" smtClean="0">
                <a:solidFill>
                  <a:srgbClr val="009600"/>
                </a:solidFill>
              </a:rPr>
              <a:t>Aplicaciones propias.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dirty="0" smtClean="0">
                <a:solidFill>
                  <a:srgbClr val="009600"/>
                </a:solidFill>
              </a:rPr>
              <a:t>Crear aplicaciones para la vida.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dirty="0" smtClean="0">
                <a:solidFill>
                  <a:srgbClr val="009600"/>
                </a:solidFill>
              </a:rPr>
              <a:t>Aplicar a la vida: </a:t>
            </a:r>
            <a:r>
              <a:rPr lang="es-ES" sz="2800" b="1" dirty="0" smtClean="0">
                <a:solidFill>
                  <a:srgbClr val="009600"/>
                </a:solidFill>
              </a:rPr>
              <a:t>Compromiso</a:t>
            </a:r>
            <a:r>
              <a:rPr lang="es-ES" sz="2800" dirty="0" smtClean="0">
                <a:solidFill>
                  <a:srgbClr val="009600"/>
                </a:solidFill>
              </a:rPr>
              <a:t>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b="1" dirty="0" smtClean="0">
                <a:solidFill>
                  <a:srgbClr val="009600"/>
                </a:solidFill>
              </a:rPr>
              <a:t>CREACIÓN</a:t>
            </a:r>
          </a:p>
          <a:p>
            <a:pPr marL="285750" indent="-285750">
              <a:buFont typeface="Wingdings" pitchFamily="2" charset="2"/>
              <a:buChar char="v"/>
            </a:pPr>
            <a:endParaRPr lang="es-ES" dirty="0">
              <a:solidFill>
                <a:srgbClr val="009600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1259632" y="4596080"/>
            <a:ext cx="6768752" cy="2217296"/>
          </a:xfrm>
          <a:prstGeom prst="rect">
            <a:avLst/>
          </a:prstGeom>
          <a:solidFill>
            <a:srgbClr val="009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251520" y="1458362"/>
            <a:ext cx="3024336" cy="2258670"/>
          </a:xfrm>
          <a:prstGeom prst="rect">
            <a:avLst/>
          </a:prstGeom>
          <a:solidFill>
            <a:srgbClr val="009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1" t="11323" r="49306" b="46931"/>
          <a:stretch/>
        </p:blipFill>
        <p:spPr>
          <a:xfrm>
            <a:off x="1475656" y="2226662"/>
            <a:ext cx="2296244" cy="2138442"/>
          </a:xfrm>
          <a:prstGeom prst="rect">
            <a:avLst/>
          </a:prstGeom>
          <a:ln>
            <a:noFill/>
          </a:ln>
        </p:spPr>
      </p:pic>
      <p:sp>
        <p:nvSpPr>
          <p:cNvPr id="6" name="5 CuadroTexto"/>
          <p:cNvSpPr txBox="1"/>
          <p:nvPr/>
        </p:nvSpPr>
        <p:spPr>
          <a:xfrm>
            <a:off x="2329066" y="2484613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INTEGRAR</a:t>
            </a:r>
            <a:endParaRPr lang="es-ES" sz="16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1835696" y="3770313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REFINAR</a:t>
            </a:r>
            <a:endParaRPr lang="es-ES" sz="1600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323528" y="1541840"/>
            <a:ext cx="136815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bg1"/>
                </a:solidFill>
              </a:rPr>
              <a:t>CREAR</a:t>
            </a:r>
            <a:endParaRPr lang="es-ES" sz="2800" b="1" dirty="0">
              <a:solidFill>
                <a:schemeClr val="bg1"/>
              </a:solidFill>
            </a:endParaRPr>
          </a:p>
        </p:txBody>
      </p:sp>
      <p:sp>
        <p:nvSpPr>
          <p:cNvPr id="10" name="9 Elipse"/>
          <p:cNvSpPr/>
          <p:nvPr/>
        </p:nvSpPr>
        <p:spPr>
          <a:xfrm>
            <a:off x="2305655" y="3115273"/>
            <a:ext cx="636246" cy="609928"/>
          </a:xfrm>
          <a:prstGeom prst="ellipse">
            <a:avLst/>
          </a:prstGeom>
          <a:solidFill>
            <a:srgbClr val="009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 smtClean="0">
                <a:latin typeface="Algerian" pitchFamily="82" charset="0"/>
              </a:rPr>
              <a:t>4</a:t>
            </a:r>
            <a:endParaRPr lang="es-ES" sz="3200" b="1" dirty="0">
              <a:latin typeface="Algerian" pitchFamily="82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95536" y="2708920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(CREA)</a:t>
            </a:r>
            <a:endParaRPr lang="es-ES" sz="2000" b="1" dirty="0">
              <a:solidFill>
                <a:schemeClr val="bg1"/>
              </a:solidFill>
            </a:endParaRPr>
          </a:p>
        </p:txBody>
      </p:sp>
      <p:pic>
        <p:nvPicPr>
          <p:cNvPr id="3074" name="Picture 2" descr="https://sohumanmx.files.wordpress.com/2012/03/retroalimentacion-positiv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007" y="4684892"/>
            <a:ext cx="3550460" cy="201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perfil.com/export/sites/diarioperfil/img/2011/12/politica/1205_pelicula_cfk_g.jpg_68708822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697994"/>
            <a:ext cx="2914266" cy="200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86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s-ES" sz="6000" b="1" dirty="0" smtClean="0"/>
              <a:t>Hemisferios del Cerebro</a:t>
            </a:r>
            <a:endParaRPr lang="es-ES" sz="6000" b="1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888928"/>
              </p:ext>
            </p:extLst>
          </p:nvPr>
        </p:nvGraphicFramePr>
        <p:xfrm>
          <a:off x="4860032" y="2060848"/>
          <a:ext cx="3744416" cy="3440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4416"/>
              </a:tblGrid>
              <a:tr h="5227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32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Derecho (D)</a:t>
                      </a:r>
                      <a:endParaRPr lang="es-ES" sz="3200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286165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Opera de manera no estructurada, comprende imágenes, busca patrones, crea metáforas, es simultáneo. Busca sintetizar y consolidar información. </a:t>
                      </a:r>
                    </a:p>
                    <a:p>
                      <a:endParaRPr lang="es-ES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858301"/>
              </p:ext>
            </p:extLst>
          </p:nvPr>
        </p:nvGraphicFramePr>
        <p:xfrm>
          <a:off x="539552" y="2060848"/>
          <a:ext cx="3744416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4416"/>
              </a:tblGrid>
              <a:tr h="5227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32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Izquierdo (I)</a:t>
                      </a:r>
                      <a:endParaRPr lang="es-ES" sz="3200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FF"/>
                    </a:solidFill>
                  </a:tcPr>
                </a:tc>
              </a:tr>
              <a:tr h="286165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Opera mejor por medio de la estructura y la secuencia. Prefiere el lenguaje, es secuencial, examina los elementos, tiene sentido del número. Trabaja para analizar información.</a:t>
                      </a:r>
                    </a:p>
                    <a:p>
                      <a:endParaRPr lang="es-ES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427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810</TotalTime>
  <Words>785</Words>
  <Application>Microsoft Office PowerPoint</Application>
  <PresentationFormat>Presentación en pantalla (4:3)</PresentationFormat>
  <Paragraphs>122</Paragraphs>
  <Slides>8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Presentación de PowerPoint</vt:lpstr>
      <vt:lpstr>Elena G. White</vt:lpstr>
      <vt:lpstr>CICLO DE APRENDIZAJE</vt:lpstr>
      <vt:lpstr>CICLO DE APRENDIZAJE</vt:lpstr>
      <vt:lpstr>CICLO DE APRENDIZAJE</vt:lpstr>
      <vt:lpstr>CICLO DE APRENDIZAJE</vt:lpstr>
      <vt:lpstr>CICLO DE APRENDIZAJE</vt:lpstr>
      <vt:lpstr>Hemisferios del Cerebro</vt:lpstr>
    </vt:vector>
  </TitlesOfParts>
  <Company>ASMT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ASMT</dc:creator>
  <cp:lastModifiedBy>ASMT</cp:lastModifiedBy>
  <cp:revision>80</cp:revision>
  <cp:lastPrinted>2012-08-25T05:23:11Z</cp:lastPrinted>
  <dcterms:created xsi:type="dcterms:W3CDTF">2012-08-11T18:37:12Z</dcterms:created>
  <dcterms:modified xsi:type="dcterms:W3CDTF">2012-08-25T11:43:33Z</dcterms:modified>
</cp:coreProperties>
</file>