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72" r:id="rId4"/>
    <p:sldId id="274" r:id="rId5"/>
    <p:sldId id="276" r:id="rId6"/>
    <p:sldId id="277" r:id="rId7"/>
    <p:sldId id="278" r:id="rId8"/>
    <p:sldId id="279" r:id="rId9"/>
  </p:sldIdLst>
  <p:sldSz cx="9144000" cy="6858000" type="screen4x3"/>
  <p:notesSz cx="6858000" cy="994568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HVleQrekQGB0ea9G/oQoig==" hashData="nJ6IvIBdxo0aj3iG3kHAbNpu5uM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A303"/>
    <a:srgbClr val="009600"/>
    <a:srgbClr val="0000FF"/>
    <a:srgbClr val="EEB500"/>
    <a:srgbClr val="049E1E"/>
    <a:srgbClr val="309F09"/>
    <a:srgbClr val="048A1A"/>
    <a:srgbClr val="00A44A"/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35" autoAdjust="0"/>
  </p:normalViewPr>
  <p:slideViewPr>
    <p:cSldViewPr>
      <p:cViewPr>
        <p:scale>
          <a:sx n="60" d="100"/>
          <a:sy n="60" d="100"/>
        </p:scale>
        <p:origin x="-786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60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SEMINARIO - II: Dirigido a Maestros de Escuela Sabática de la UPeU - Filial Tarapoto.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890B2-85E1-49B4-BBDF-21E9E59BAE6A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6C11B-6798-4231-AE39-595203B6B6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324933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SEMINARIO - II: Dirigido a Maestros de Escuela Sabática de la UPeU - Filial Tarapoto.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41B8A-8BF0-48CE-9658-5E9C4E7786E5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21B7A-7196-4D7A-BCBD-228CBA7BDE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388172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Estilo de Aprendizaje Reflexivo, nos ayudará a comprender porqué</a:t>
            </a:r>
            <a:r>
              <a:rPr lang="es-ES" baseline="0" dirty="0" smtClean="0"/>
              <a:t> el “MOTIVA” en nuestras lecciones de Escuela Sabática.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7883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7723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aseline="0" dirty="0" smtClean="0"/>
              <a:t>Se destaca por ser: ponderado, concienzudo, receptivo, analítico y exhaustivo.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9058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Preguntas claves:</a:t>
            </a:r>
          </a:p>
          <a:p>
            <a:r>
              <a:rPr lang="es-ES" dirty="0" smtClean="0"/>
              <a:t>¿Tendré tiempo suficiente para analizar, asimilar y preparar?</a:t>
            </a:r>
          </a:p>
          <a:p>
            <a:r>
              <a:rPr lang="es-ES" dirty="0" smtClean="0"/>
              <a:t>¿Habrá posibilidades de oír los puntos de vista de otras personas, preferiblemente personas de distintos enfoques y opiniones?</a:t>
            </a:r>
          </a:p>
          <a:p>
            <a:r>
              <a:rPr lang="es-ES" dirty="0" smtClean="0"/>
              <a:t>¿Me veré sometido a presión para actuar precipitadamente  o improvisar?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685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encabezado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SEMINARIO - II: Dirigido a Maestros de Escuela Sabática de la UPeU - Filial Tarapoto.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934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alumnos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este tipo de aprendizaje,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perciben la información concreta y la procesan mediante la reflexión. Integran las experiencias a su persona y aprenden escuchando y compartiendo ideas. Son personas de gran imaginación que creen firmemente en sus propias experiencias. Trabajan por la armonía y necesitan involucrarse personalmente en las actividades que realizan. Se interesan en la gente y la cultura. Disfrutan al observar a la gente y tienden a buscar el significado y calidad de las cosas.</a:t>
            </a: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alumnos de este tipo opinan que la escuela esta fragmentada; es decir, tiene la facultad para conectar los contenidos presentados en la escuela con sus necesidades personales y de desarrollo.</a:t>
            </a:r>
          </a:p>
          <a:p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 hemisferio derecho busca dar un significado personal a los hechos por medio de la experiencia, mientras que el izquierdo busca comprender las experiencias analizándolas.</a:t>
            </a:r>
            <a:endParaRPr lang="es-ES" dirty="0" smtClean="0"/>
          </a:p>
          <a:p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8489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características mas sobresalientes del alumno con</a:t>
            </a:r>
            <a:r>
              <a:rPr lang="es-E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pensamiento reflexivo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son las siguientes:</a:t>
            </a:r>
            <a:endParaRPr lang="es-ES" dirty="0" smtClean="0">
              <a:effectLst/>
            </a:endParaRPr>
          </a:p>
          <a:p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Fuerza: imaginación.</a:t>
            </a:r>
            <a:b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Funciona por medio de: clasificación de valores.</a:t>
            </a:r>
            <a:b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Metas: estar involucrado en metas importantes y crear armonía.</a:t>
            </a:r>
            <a:b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Carreras: Consejería, enseñanza, desarrollo organizacional, humanidades, ciencias sociales.</a:t>
            </a:r>
            <a:b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Pregunta Favorita: ¿Por qué?</a:t>
            </a:r>
            <a:endParaRPr lang="es-ES" dirty="0" smtClean="0">
              <a:effectLst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4954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profesores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pensamiento reflexivo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interesan principalmente en el desarrollo individual de sus alumnos. Tratan de ayudar a las personas a ser mas conscientes de sí mismos. Creen que el currículo debe resaltar la autenticidad en sus alumnos. Les gusta llevar a cabo discusiones y trabajos en equipo. Así mismo, retroalimentan en forma objetiva sobre los sentimientos de los alumnos. Conscientes de los factores sociales que afectan el desarrollo, tienden a fijar metas significativas para sus alumnos.</a:t>
            </a:r>
            <a:b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Ante situaciones de presión, el profesor con pensamiento reflexivo, pueden mostrarse temeroso y con problemas para tomar decisiones.</a:t>
            </a:r>
            <a:endParaRPr lang="es-ES" dirty="0" smtClean="0">
              <a:effectLst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782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949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91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6226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174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0325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5797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0855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8244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0699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854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883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11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49 Rectángulo"/>
          <p:cNvSpPr/>
          <p:nvPr/>
        </p:nvSpPr>
        <p:spPr>
          <a:xfrm>
            <a:off x="-36512" y="3646765"/>
            <a:ext cx="336416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s-ES" sz="5000" b="1" cap="none" spc="0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Ciclo de</a:t>
            </a:r>
          </a:p>
          <a:p>
            <a:pPr algn="r"/>
            <a:r>
              <a:rPr lang="es-ES" sz="5000" b="1" cap="none" spc="0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Aprendizaje</a:t>
            </a:r>
          </a:p>
        </p:txBody>
      </p:sp>
      <p:sp>
        <p:nvSpPr>
          <p:cNvPr id="22" name="21 Rectángulo"/>
          <p:cNvSpPr/>
          <p:nvPr/>
        </p:nvSpPr>
        <p:spPr>
          <a:xfrm>
            <a:off x="4512924" y="2276872"/>
            <a:ext cx="4523572" cy="322894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2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0665" r="8197" b="46430"/>
          <a:stretch/>
        </p:blipFill>
        <p:spPr>
          <a:xfrm>
            <a:off x="4084478" y="3068960"/>
            <a:ext cx="3511858" cy="3141983"/>
          </a:xfrm>
          <a:prstGeom prst="rect">
            <a:avLst/>
          </a:prstGeom>
          <a:ln>
            <a:noFill/>
          </a:ln>
        </p:spPr>
      </p:pic>
      <p:sp>
        <p:nvSpPr>
          <p:cNvPr id="24" name="23 CuadroTexto"/>
          <p:cNvSpPr txBox="1"/>
          <p:nvPr/>
        </p:nvSpPr>
        <p:spPr>
          <a:xfrm>
            <a:off x="4311705" y="3717032"/>
            <a:ext cx="1196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CONECTAR</a:t>
            </a:r>
            <a:endParaRPr lang="es-ES" sz="1600" b="1" dirty="0"/>
          </a:p>
        </p:txBody>
      </p:sp>
      <p:sp>
        <p:nvSpPr>
          <p:cNvPr id="25" name="24 CuadroTexto"/>
          <p:cNvSpPr txBox="1"/>
          <p:nvPr/>
        </p:nvSpPr>
        <p:spPr>
          <a:xfrm>
            <a:off x="5585038" y="5661248"/>
            <a:ext cx="1291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EXAMINAR</a:t>
            </a:r>
            <a:endParaRPr lang="es-ES" sz="1600" b="1" dirty="0"/>
          </a:p>
        </p:txBody>
      </p:sp>
      <p:sp>
        <p:nvSpPr>
          <p:cNvPr id="26" name="25 CuadroTexto"/>
          <p:cNvSpPr txBox="1"/>
          <p:nvPr/>
        </p:nvSpPr>
        <p:spPr>
          <a:xfrm>
            <a:off x="5004048" y="2401724"/>
            <a:ext cx="271303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</a:rPr>
              <a:t>EXPERIMENTAR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27" name="26 Elipse"/>
          <p:cNvSpPr/>
          <p:nvPr/>
        </p:nvSpPr>
        <p:spPr>
          <a:xfrm>
            <a:off x="5060512" y="4221088"/>
            <a:ext cx="1167672" cy="110160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000" b="1" dirty="0" smtClean="0">
                <a:latin typeface="Algerian" pitchFamily="82" charset="0"/>
              </a:rPr>
              <a:t>1</a:t>
            </a:r>
            <a:endParaRPr lang="es-ES" sz="8000" b="1" dirty="0">
              <a:latin typeface="Algerian" pitchFamily="82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7717085" y="3987036"/>
            <a:ext cx="131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(MOTIVA)</a:t>
            </a:r>
            <a:endParaRPr lang="es-ES" sz="2000" b="1" dirty="0">
              <a:solidFill>
                <a:schemeClr val="bg1"/>
              </a:solidFill>
            </a:endParaRPr>
          </a:p>
        </p:txBody>
      </p:sp>
      <p:grpSp>
        <p:nvGrpSpPr>
          <p:cNvPr id="7" name="6 Grupo"/>
          <p:cNvGrpSpPr/>
          <p:nvPr/>
        </p:nvGrpSpPr>
        <p:grpSpPr>
          <a:xfrm>
            <a:off x="179512" y="116632"/>
            <a:ext cx="2558444" cy="2315674"/>
            <a:chOff x="179512" y="116632"/>
            <a:chExt cx="3817484" cy="3441628"/>
          </a:xfrm>
        </p:grpSpPr>
        <p:sp>
          <p:nvSpPr>
            <p:cNvPr id="29" name="28 Rectángulo"/>
            <p:cNvSpPr/>
            <p:nvPr/>
          </p:nvSpPr>
          <p:spPr>
            <a:xfrm>
              <a:off x="688510" y="607952"/>
              <a:ext cx="2799177" cy="270195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C00000"/>
                </a:solidFill>
              </a:endParaRPr>
            </a:p>
          </p:txBody>
        </p:sp>
        <p:cxnSp>
          <p:nvCxnSpPr>
            <p:cNvPr id="30" name="29 Conector recto"/>
            <p:cNvCxnSpPr/>
            <p:nvPr/>
          </p:nvCxnSpPr>
          <p:spPr>
            <a:xfrm>
              <a:off x="2113703" y="116632"/>
              <a:ext cx="0" cy="3439237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383111" y="313159"/>
              <a:ext cx="3359386" cy="3242710"/>
            </a:xfrm>
            <a:prstGeom prst="line">
              <a:avLst/>
            </a:prstGeom>
            <a:ln w="28575">
              <a:solidFill>
                <a:srgbClr val="00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 flipV="1">
              <a:off x="434011" y="313159"/>
              <a:ext cx="3365312" cy="3242710"/>
            </a:xfrm>
            <a:prstGeom prst="line">
              <a:avLst/>
            </a:prstGeom>
            <a:ln w="28575">
              <a:solidFill>
                <a:srgbClr val="00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179512" y="1942731"/>
              <a:ext cx="3817484" cy="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37 Elipse"/>
            <p:cNvSpPr/>
            <p:nvPr/>
          </p:nvSpPr>
          <p:spPr>
            <a:xfrm>
              <a:off x="2398865" y="362972"/>
              <a:ext cx="1272493" cy="121985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4000" b="1" dirty="0" smtClean="0">
                  <a:latin typeface="Algerian" pitchFamily="82" charset="0"/>
                </a:rPr>
                <a:t>1</a:t>
              </a:r>
              <a:endParaRPr lang="es-ES" sz="4000" b="1" dirty="0">
                <a:latin typeface="Algerian" pitchFamily="82" charset="0"/>
              </a:endParaRPr>
            </a:p>
          </p:txBody>
        </p:sp>
        <p:sp>
          <p:nvSpPr>
            <p:cNvPr id="39" name="38 Elipse"/>
            <p:cNvSpPr/>
            <p:nvPr/>
          </p:nvSpPr>
          <p:spPr>
            <a:xfrm>
              <a:off x="399079" y="405128"/>
              <a:ext cx="1272493" cy="1219856"/>
            </a:xfrm>
            <a:prstGeom prst="ellipse">
              <a:avLst/>
            </a:prstGeom>
            <a:solidFill>
              <a:srgbClr val="009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4000" b="1" dirty="0">
                  <a:latin typeface="Algerian" pitchFamily="82" charset="0"/>
                </a:rPr>
                <a:t>4</a:t>
              </a:r>
            </a:p>
          </p:txBody>
        </p:sp>
        <p:sp>
          <p:nvSpPr>
            <p:cNvPr id="40" name="39 Elipse"/>
            <p:cNvSpPr/>
            <p:nvPr/>
          </p:nvSpPr>
          <p:spPr>
            <a:xfrm>
              <a:off x="2435069" y="2298802"/>
              <a:ext cx="1272493" cy="1219856"/>
            </a:xfrm>
            <a:prstGeom prst="ellipse">
              <a:avLst/>
            </a:prstGeom>
            <a:solidFill>
              <a:srgbClr val="E3A30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4000" b="1" dirty="0">
                  <a:solidFill>
                    <a:schemeClr val="bg1"/>
                  </a:solidFill>
                  <a:latin typeface="Algerian" pitchFamily="82" charset="0"/>
                </a:rPr>
                <a:t>2</a:t>
              </a:r>
            </a:p>
          </p:txBody>
        </p:sp>
        <p:sp>
          <p:nvSpPr>
            <p:cNvPr id="41" name="40 Elipse"/>
            <p:cNvSpPr/>
            <p:nvPr/>
          </p:nvSpPr>
          <p:spPr>
            <a:xfrm>
              <a:off x="383111" y="2338404"/>
              <a:ext cx="1272493" cy="121985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4000" b="1" dirty="0">
                  <a:latin typeface="Algerian" pitchFamily="82" charset="0"/>
                </a:rPr>
                <a:t>3</a:t>
              </a:r>
            </a:p>
          </p:txBody>
        </p:sp>
      </p:grpSp>
      <p:sp>
        <p:nvSpPr>
          <p:cNvPr id="5" name="4 Rectángulo"/>
          <p:cNvSpPr/>
          <p:nvPr/>
        </p:nvSpPr>
        <p:spPr>
          <a:xfrm>
            <a:off x="2627784" y="188640"/>
            <a:ext cx="6512232" cy="20005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6200" b="1" dirty="0" smtClean="0">
                <a:solidFill>
                  <a:srgbClr val="FF0000"/>
                </a:solidFill>
                <a:latin typeface="Cooper Black" pitchFamily="18" charset="0"/>
              </a:rPr>
              <a:t>PENSAMIENTO</a:t>
            </a:r>
          </a:p>
          <a:p>
            <a:pPr algn="ctr"/>
            <a:r>
              <a:rPr lang="es-ES" sz="6200" b="1" dirty="0" smtClean="0">
                <a:solidFill>
                  <a:srgbClr val="FF0000"/>
                </a:solidFill>
                <a:latin typeface="Cooper Black" pitchFamily="18" charset="0"/>
              </a:rPr>
              <a:t>REFLEXIVO</a:t>
            </a:r>
            <a:endParaRPr lang="es-ES" sz="6200" b="1" dirty="0">
              <a:solidFill>
                <a:srgbClr val="FF0000"/>
              </a:solidFill>
              <a:latin typeface="Cooper Black" pitchFamily="18" charset="0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4499992" y="5661248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I</a:t>
            </a:r>
            <a:endParaRPr lang="es-ES" sz="3200" b="1" dirty="0"/>
          </a:p>
        </p:txBody>
      </p:sp>
      <p:sp>
        <p:nvSpPr>
          <p:cNvPr id="35" name="34 CuadroTexto"/>
          <p:cNvSpPr txBox="1"/>
          <p:nvPr/>
        </p:nvSpPr>
        <p:spPr>
          <a:xfrm>
            <a:off x="4139952" y="5301208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D</a:t>
            </a:r>
            <a:endParaRPr lang="es-ES" sz="3200" b="1" dirty="0"/>
          </a:p>
        </p:txBody>
      </p:sp>
      <p:sp>
        <p:nvSpPr>
          <p:cNvPr id="36" name="35 CuadroTexto"/>
          <p:cNvSpPr txBox="1"/>
          <p:nvPr/>
        </p:nvSpPr>
        <p:spPr>
          <a:xfrm>
            <a:off x="4400763" y="6390039"/>
            <a:ext cx="4704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i="1" dirty="0" smtClean="0"/>
              <a:t>Lic. </a:t>
            </a:r>
            <a:r>
              <a:rPr lang="es-ES" sz="2400" b="1" i="1" dirty="0" smtClean="0">
                <a:solidFill>
                  <a:srgbClr val="FF0000"/>
                </a:solidFill>
              </a:rPr>
              <a:t>Adrián Santiago </a:t>
            </a:r>
            <a:r>
              <a:rPr lang="es-ES" sz="2400" b="1" i="1" dirty="0" err="1" smtClean="0">
                <a:solidFill>
                  <a:srgbClr val="FF0000"/>
                </a:solidFill>
              </a:rPr>
              <a:t>Miñano</a:t>
            </a:r>
            <a:r>
              <a:rPr lang="es-ES" sz="2400" b="1" i="1" dirty="0" smtClean="0">
                <a:solidFill>
                  <a:srgbClr val="FF0000"/>
                </a:solidFill>
              </a:rPr>
              <a:t> Torres</a:t>
            </a:r>
            <a:endParaRPr lang="es-ES" sz="2400" b="1" i="1" dirty="0">
              <a:solidFill>
                <a:srgbClr val="FF0000"/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7596336" y="4877871"/>
            <a:ext cx="1477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¿POR QUÉ?</a:t>
            </a:r>
            <a:endParaRPr lang="es-E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19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es-ES" sz="6000" b="1" dirty="0" smtClean="0">
                <a:solidFill>
                  <a:srgbClr val="FF0000"/>
                </a:solidFill>
              </a:rPr>
              <a:t>Proverbios 14:17</a:t>
            </a:r>
            <a:endParaRPr lang="es-ES" sz="6000" b="1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18864" y="2780928"/>
            <a:ext cx="8229600" cy="2016224"/>
          </a:xfrm>
          <a:ln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4000" dirty="0" smtClean="0">
                <a:latin typeface="+mj-lt"/>
              </a:rPr>
              <a:t> </a:t>
            </a:r>
            <a:r>
              <a:rPr lang="es-ES" sz="4000" dirty="0">
                <a:latin typeface="+mj-lt"/>
              </a:rPr>
              <a:t>“El que pronto se enoja comete </a:t>
            </a:r>
            <a:r>
              <a:rPr lang="es-ES" sz="4000" dirty="0" smtClean="0">
                <a:latin typeface="+mj-lt"/>
              </a:rPr>
              <a:t>locuras, el </a:t>
            </a:r>
            <a:r>
              <a:rPr lang="es-ES" sz="4000" dirty="0">
                <a:latin typeface="+mj-lt"/>
              </a:rPr>
              <a:t>hombre </a:t>
            </a:r>
            <a:r>
              <a:rPr lang="es-ES" sz="4000" b="1" i="1" dirty="0">
                <a:solidFill>
                  <a:srgbClr val="FF0000"/>
                </a:solidFill>
                <a:latin typeface="+mj-lt"/>
              </a:rPr>
              <a:t>reflexivo</a:t>
            </a:r>
            <a:r>
              <a:rPr lang="es-ES" sz="4000" dirty="0">
                <a:latin typeface="+mj-lt"/>
              </a:rPr>
              <a:t> mantiene la </a:t>
            </a:r>
            <a:r>
              <a:rPr lang="es-ES" sz="4000" dirty="0" smtClean="0">
                <a:latin typeface="+mj-lt"/>
              </a:rPr>
              <a:t>calma”</a:t>
            </a:r>
            <a:endParaRPr lang="es-ES" sz="4000" i="1" dirty="0"/>
          </a:p>
        </p:txBody>
      </p:sp>
      <p:grpSp>
        <p:nvGrpSpPr>
          <p:cNvPr id="5" name="4 Grupo"/>
          <p:cNvGrpSpPr/>
          <p:nvPr/>
        </p:nvGrpSpPr>
        <p:grpSpPr>
          <a:xfrm>
            <a:off x="107504" y="77248"/>
            <a:ext cx="1440160" cy="1316553"/>
            <a:chOff x="1691680" y="1352809"/>
            <a:chExt cx="3240360" cy="2940287"/>
          </a:xfrm>
        </p:grpSpPr>
        <p:sp>
          <p:nvSpPr>
            <p:cNvPr id="10" name="9 Rectángulo"/>
            <p:cNvSpPr/>
            <p:nvPr/>
          </p:nvSpPr>
          <p:spPr>
            <a:xfrm>
              <a:off x="2123728" y="1772850"/>
              <a:ext cx="2376000" cy="230996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>
                <a:solidFill>
                  <a:srgbClr val="C00000"/>
                </a:solidFill>
              </a:endParaRPr>
            </a:p>
          </p:txBody>
        </p:sp>
        <p:cxnSp>
          <p:nvCxnSpPr>
            <p:cNvPr id="11" name="10 Conector recto"/>
            <p:cNvCxnSpPr/>
            <p:nvPr/>
          </p:nvCxnSpPr>
          <p:spPr>
            <a:xfrm>
              <a:off x="3333462" y="1352809"/>
              <a:ext cx="0" cy="2940287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1864499" y="1520825"/>
              <a:ext cx="2851517" cy="2772271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flipV="1">
              <a:off x="1907704" y="1520825"/>
              <a:ext cx="2856547" cy="2772271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1691680" y="2913985"/>
              <a:ext cx="324036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5 Elipse"/>
          <p:cNvSpPr/>
          <p:nvPr/>
        </p:nvSpPr>
        <p:spPr>
          <a:xfrm>
            <a:off x="942346" y="156563"/>
            <a:ext cx="480053" cy="46696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latin typeface="Algerian" pitchFamily="82" charset="0"/>
              </a:rPr>
              <a:t>1</a:t>
            </a:r>
            <a:endParaRPr lang="es-ES" sz="2400" b="1" dirty="0">
              <a:latin typeface="Algerian" pitchFamily="82" charset="0"/>
            </a:endParaRPr>
          </a:p>
        </p:txBody>
      </p:sp>
      <p:sp>
        <p:nvSpPr>
          <p:cNvPr id="7" name="6 Elipse"/>
          <p:cNvSpPr/>
          <p:nvPr/>
        </p:nvSpPr>
        <p:spPr>
          <a:xfrm>
            <a:off x="190336" y="187685"/>
            <a:ext cx="480053" cy="466965"/>
          </a:xfrm>
          <a:prstGeom prst="ellipse">
            <a:avLst/>
          </a:prstGeom>
          <a:solidFill>
            <a:srgbClr val="009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latin typeface="Algerian" pitchFamily="82" charset="0"/>
            </a:endParaRPr>
          </a:p>
        </p:txBody>
      </p:sp>
      <p:sp>
        <p:nvSpPr>
          <p:cNvPr id="8" name="7 Elipse"/>
          <p:cNvSpPr/>
          <p:nvPr/>
        </p:nvSpPr>
        <p:spPr>
          <a:xfrm>
            <a:off x="958421" y="912591"/>
            <a:ext cx="480053" cy="466965"/>
          </a:xfrm>
          <a:prstGeom prst="ellipse">
            <a:avLst/>
          </a:prstGeom>
          <a:solidFill>
            <a:srgbClr val="E3A30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solidFill>
                <a:schemeClr val="bg1"/>
              </a:solidFill>
              <a:latin typeface="Algerian" pitchFamily="82" charset="0"/>
            </a:endParaRPr>
          </a:p>
        </p:txBody>
      </p:sp>
      <p:sp>
        <p:nvSpPr>
          <p:cNvPr id="9" name="8 Elipse"/>
          <p:cNvSpPr/>
          <p:nvPr/>
        </p:nvSpPr>
        <p:spPr>
          <a:xfrm>
            <a:off x="184312" y="927751"/>
            <a:ext cx="480053" cy="466965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b="1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0000"/>
          </a:solidFill>
        </p:spPr>
        <p:txBody>
          <a:bodyPr/>
          <a:lstStyle/>
          <a:p>
            <a:r>
              <a:rPr lang="es-ES" b="1" dirty="0" smtClean="0">
                <a:solidFill>
                  <a:schemeClr val="bg1"/>
                </a:solidFill>
              </a:rPr>
              <a:t>DESCRIPCIÓN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5328592"/>
          </a:xfrm>
        </p:spPr>
        <p:txBody>
          <a:bodyPr>
            <a:normAutofit fontScale="85000" lnSpcReduction="10000"/>
          </a:bodyPr>
          <a:lstStyle/>
          <a:p>
            <a:r>
              <a:rPr lang="es-ES" dirty="0" smtClean="0"/>
              <a:t>Antepone la reflexión a la acción, observa con detenimiento las distintas experiencias.</a:t>
            </a:r>
          </a:p>
          <a:p>
            <a:r>
              <a:rPr lang="es-ES" dirty="0" smtClean="0"/>
              <a:t>Le gusta considerar las experiencias y observarla de diferentes perspectivas.</a:t>
            </a:r>
          </a:p>
          <a:p>
            <a:r>
              <a:rPr lang="es-ES" dirty="0" smtClean="0"/>
              <a:t>Recogen datos, analizándolos con detenimiento antes de llegar a alguna conclusión.</a:t>
            </a:r>
          </a:p>
          <a:p>
            <a:r>
              <a:rPr lang="es-ES" dirty="0" smtClean="0"/>
              <a:t>Son prudentes, les gusta considerar todas las alternativas posibles antes de realizar </a:t>
            </a:r>
            <a:r>
              <a:rPr lang="es-ES" dirty="0"/>
              <a:t>u</a:t>
            </a:r>
            <a:r>
              <a:rPr lang="es-ES" dirty="0" smtClean="0"/>
              <a:t>n movimiento.</a:t>
            </a:r>
          </a:p>
          <a:p>
            <a:r>
              <a:rPr lang="es-ES" dirty="0" smtClean="0"/>
              <a:t>Disfrutan observando la actuación de los demás, escuchan a los demás y no intervienen hasta que no se han adueñado de la situación.</a:t>
            </a:r>
          </a:p>
          <a:p>
            <a:r>
              <a:rPr lang="es-ES" dirty="0" smtClean="0"/>
              <a:t>Crean a su alrededor un aire ligeramente distante y condescendiente.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373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0000"/>
          </a:solidFill>
        </p:spPr>
        <p:txBody>
          <a:bodyPr/>
          <a:lstStyle/>
          <a:p>
            <a:r>
              <a:rPr lang="es-ES" b="1" dirty="0" smtClean="0">
                <a:solidFill>
                  <a:schemeClr val="bg1"/>
                </a:solidFill>
              </a:rPr>
              <a:t>CARACTERÍSTICAS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5576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Se caracteriza por la importancia del retroceso y de la distancia tomado en relación a las personas y a las cosas.</a:t>
            </a:r>
          </a:p>
          <a:p>
            <a:r>
              <a:rPr lang="es-ES" dirty="0" smtClean="0"/>
              <a:t>Es marcado por la prudencia y la reflexión profundizada antes de tomar una decisión y de actuar.</a:t>
            </a:r>
          </a:p>
          <a:p>
            <a:r>
              <a:rPr lang="es-ES" dirty="0" smtClean="0"/>
              <a:t>La observación, el escucha, la acumulación exhaustiva de datos antes de dar una opinión pareciendo esencial.</a:t>
            </a:r>
          </a:p>
          <a:p>
            <a:r>
              <a:rPr lang="es-ES" dirty="0" smtClean="0"/>
              <a:t>Regresar sobre los eventos y revisar lo que se produjo son conductas importantes.</a:t>
            </a:r>
          </a:p>
          <a:p>
            <a:r>
              <a:rPr lang="es-ES" dirty="0" smtClean="0"/>
              <a:t>Se caracteriza también por el deseo de tomar decisiones sin contradicciones de tiempo.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107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2008" y="1484784"/>
            <a:ext cx="8964488" cy="537321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dirty="0" smtClean="0"/>
              <a:t>El aprendizaje resulta más difícil a estos alumnos cuando tengan que:</a:t>
            </a:r>
          </a:p>
          <a:p>
            <a:r>
              <a:rPr lang="es-ES" dirty="0" smtClean="0"/>
              <a:t>Ocupar el primer plano.</a:t>
            </a:r>
          </a:p>
          <a:p>
            <a:r>
              <a:rPr lang="es-ES" dirty="0" smtClean="0"/>
              <a:t>Actuar de líder.</a:t>
            </a:r>
          </a:p>
          <a:p>
            <a:r>
              <a:rPr lang="es-ES" dirty="0" smtClean="0"/>
              <a:t>Presidir reuniones o debates.</a:t>
            </a:r>
          </a:p>
          <a:p>
            <a:r>
              <a:rPr lang="es-ES" dirty="0" smtClean="0"/>
              <a:t>Representar algún rol.</a:t>
            </a:r>
          </a:p>
          <a:p>
            <a:r>
              <a:rPr lang="es-ES" dirty="0" smtClean="0"/>
              <a:t>Participar en situaciones que requieran acción sin planificación.</a:t>
            </a:r>
          </a:p>
          <a:p>
            <a:r>
              <a:rPr lang="es-ES" dirty="0" smtClean="0"/>
              <a:t>Hacer algo sin previo aviso. Exponer una idea espontáneamente.</a:t>
            </a:r>
          </a:p>
          <a:p>
            <a:r>
              <a:rPr lang="es-ES" dirty="0" smtClean="0"/>
              <a:t>Verse obligado a pasar rápidamente de una actividad a otra.</a:t>
            </a:r>
          </a:p>
          <a:p>
            <a:r>
              <a:rPr lang="es-ES" dirty="0" smtClean="0"/>
              <a:t>Hacer un trabajo de forma superficial.</a:t>
            </a:r>
          </a:p>
          <a:p>
            <a:endParaRPr lang="es-ES" dirty="0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0000"/>
          </a:solidFill>
        </p:spPr>
        <p:txBody>
          <a:bodyPr/>
          <a:lstStyle/>
          <a:p>
            <a:r>
              <a:rPr lang="es-ES" b="1" dirty="0" smtClean="0">
                <a:solidFill>
                  <a:schemeClr val="bg1"/>
                </a:solidFill>
              </a:rPr>
              <a:t>POSIBLES DIFICULTADES</a:t>
            </a:r>
            <a:endParaRPr lang="es-E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02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0000"/>
          </a:solidFill>
        </p:spPr>
        <p:txBody>
          <a:bodyPr/>
          <a:lstStyle/>
          <a:p>
            <a:r>
              <a:rPr lang="es-ES" b="1" dirty="0" smtClean="0">
                <a:solidFill>
                  <a:schemeClr val="bg1"/>
                </a:solidFill>
              </a:rPr>
              <a:t>¿CÓMO APRENDERÁN MEJOR? - I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44216"/>
            <a:ext cx="8229600" cy="49251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 smtClean="0"/>
              <a:t>Los que tienen preferencia alta o muy alta en Estilo Reflexivo aprenderán mejor cuando puedan:</a:t>
            </a:r>
          </a:p>
          <a:p>
            <a:r>
              <a:rPr lang="es-ES" dirty="0" smtClean="0"/>
              <a:t>Observar</a:t>
            </a:r>
          </a:p>
          <a:p>
            <a:r>
              <a:rPr lang="es-ES" dirty="0" smtClean="0"/>
              <a:t>Reflexionar sobre las actividades.</a:t>
            </a:r>
          </a:p>
          <a:p>
            <a:r>
              <a:rPr lang="es-ES" dirty="0" smtClean="0"/>
              <a:t>Intercambiar opiniones con otras personas con previo acuerdo.</a:t>
            </a:r>
          </a:p>
          <a:p>
            <a:r>
              <a:rPr lang="es-ES" dirty="0" smtClean="0"/>
              <a:t>Trabajar sin presiones ni plazos obligatorios.</a:t>
            </a:r>
          </a:p>
          <a:p>
            <a:r>
              <a:rPr lang="es-ES" dirty="0" smtClean="0"/>
              <a:t>Revisar lo aprendido, lo sucedido.</a:t>
            </a:r>
          </a:p>
          <a:p>
            <a:r>
              <a:rPr lang="es-ES" dirty="0" smtClean="0"/>
              <a:t>Investigar detenidamente.</a:t>
            </a:r>
          </a:p>
          <a:p>
            <a:r>
              <a:rPr lang="es-ES" dirty="0" smtClean="0"/>
              <a:t>Reunir información.</a:t>
            </a:r>
          </a:p>
          <a:p>
            <a:r>
              <a:rPr lang="es-ES" dirty="0" smtClean="0"/>
              <a:t>Sondear para llegar al fondo de la cuestión.</a:t>
            </a:r>
          </a:p>
        </p:txBody>
      </p:sp>
    </p:spTree>
    <p:extLst>
      <p:ext uri="{BB962C8B-B14F-4D97-AF65-F5344CB8AC3E}">
        <p14:creationId xmlns:p14="http://schemas.microsoft.com/office/powerpoint/2010/main" val="416199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0000"/>
          </a:solidFill>
        </p:spPr>
        <p:txBody>
          <a:bodyPr/>
          <a:lstStyle/>
          <a:p>
            <a:r>
              <a:rPr lang="es-ES" b="1" dirty="0" smtClean="0">
                <a:solidFill>
                  <a:schemeClr val="bg1"/>
                </a:solidFill>
              </a:rPr>
              <a:t>¿CÓMO APRENDERÁN MEJOR? - II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60240"/>
            <a:ext cx="8229600" cy="4709120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Pensar antes de actuar.</a:t>
            </a:r>
          </a:p>
          <a:p>
            <a:r>
              <a:rPr lang="es-ES" dirty="0" smtClean="0"/>
              <a:t>Asimilar antes de comentar.</a:t>
            </a:r>
          </a:p>
          <a:p>
            <a:r>
              <a:rPr lang="es-ES" dirty="0" smtClean="0"/>
              <a:t>Escuchar.</a:t>
            </a:r>
          </a:p>
          <a:p>
            <a:r>
              <a:rPr lang="es-ES" dirty="0" smtClean="0"/>
              <a:t>Observar un grupo mientras trabaja.</a:t>
            </a:r>
          </a:p>
          <a:p>
            <a:r>
              <a:rPr lang="es-ES" dirty="0" smtClean="0"/>
              <a:t>Tener posibilidades de leer o preparar de antemano algo que le proporcione datos.</a:t>
            </a:r>
          </a:p>
          <a:p>
            <a:r>
              <a:rPr lang="es-ES" dirty="0" smtClean="0"/>
              <a:t>Tener tiempo suficiente para preparar,  asimilar, considerar.</a:t>
            </a:r>
          </a:p>
          <a:p>
            <a:r>
              <a:rPr lang="es-ES" dirty="0" smtClean="0"/>
              <a:t>Tener posibilidad de oír los puntos de vista de otras personas, aún mejor variedad de personas con diversidad de opiniones.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832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580112" y="1540792"/>
            <a:ext cx="3024336" cy="225867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0665" r="8197" b="46430"/>
          <a:stretch/>
        </p:blipFill>
        <p:spPr>
          <a:xfrm>
            <a:off x="4920589" y="2254222"/>
            <a:ext cx="2347932" cy="2197842"/>
          </a:xfrm>
          <a:prstGeom prst="rect">
            <a:avLst/>
          </a:prstGeom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5148064" y="256490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CONECTAR</a:t>
            </a:r>
            <a:endParaRPr lang="es-ES" sz="16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5760132" y="3954542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EXAMINAR</a:t>
            </a:r>
            <a:endParaRPr lang="es-ES" sz="16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6009944" y="1556792"/>
            <a:ext cx="273630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</a:rPr>
              <a:t>EXPERIMENTAR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10" name="9 Elipse"/>
          <p:cNvSpPr/>
          <p:nvPr/>
        </p:nvSpPr>
        <p:spPr>
          <a:xfrm>
            <a:off x="5691821" y="3130225"/>
            <a:ext cx="636246" cy="60992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latin typeface="Algerian" pitchFamily="82" charset="0"/>
              </a:rPr>
              <a:t>1</a:t>
            </a:r>
            <a:endParaRPr lang="es-ES" sz="3200" b="1" dirty="0">
              <a:latin typeface="Algerian" pitchFamily="82" charset="0"/>
            </a:endParaRPr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s-ES" sz="6000" b="1" dirty="0" smtClean="0"/>
              <a:t>CICLO DE APRENDIZAJE</a:t>
            </a:r>
            <a:endParaRPr lang="es-ES" sz="60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67544" y="1417126"/>
            <a:ext cx="4320480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0000"/>
                </a:solidFill>
              </a:rPr>
              <a:t>PENSAMIENTO REFLEXIVO</a:t>
            </a:r>
          </a:p>
          <a:p>
            <a:endParaRPr lang="es-ES" sz="900" dirty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FF0000"/>
                </a:solidFill>
              </a:rPr>
              <a:t>Partir de </a:t>
            </a:r>
            <a:r>
              <a:rPr lang="es-ES" sz="2800" b="1" dirty="0" smtClean="0">
                <a:solidFill>
                  <a:srgbClr val="FF0000"/>
                </a:solidFill>
              </a:rPr>
              <a:t>SU</a:t>
            </a:r>
            <a:r>
              <a:rPr lang="es-ES" sz="2800" dirty="0" smtClean="0">
                <a:solidFill>
                  <a:srgbClr val="FF0000"/>
                </a:solidFill>
              </a:rPr>
              <a:t> experiencia.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FF0000"/>
                </a:solidFill>
              </a:rPr>
              <a:t>Hechos significativos.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FF0000"/>
                </a:solidFill>
              </a:rPr>
              <a:t>Deseos y necesidades.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FF0000"/>
                </a:solidFill>
              </a:rPr>
              <a:t>Reflexionar la experiencia.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FF0000"/>
                </a:solidFill>
              </a:rPr>
              <a:t>Analizar implicaciones.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b="1" dirty="0" smtClean="0">
                <a:solidFill>
                  <a:srgbClr val="FF0000"/>
                </a:solidFill>
              </a:rPr>
              <a:t>DAR SENTIDO</a:t>
            </a:r>
          </a:p>
          <a:p>
            <a:pPr marL="285750" indent="-285750">
              <a:buFont typeface="Wingdings" pitchFamily="2" charset="2"/>
              <a:buChar char="v"/>
            </a:pPr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1259632" y="4596080"/>
            <a:ext cx="6768752" cy="221729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 descr="http://us.cdn3.123rf.com/168nwm/logos/logos1005/logos100500097/7682925-retrato-de-un-reflexivo-jovenes-mujeres-mirando-copyspace-con-dedo-en-barbill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" t="5943" r="12183"/>
          <a:stretch/>
        </p:blipFill>
        <p:spPr bwMode="auto">
          <a:xfrm>
            <a:off x="1403648" y="4756521"/>
            <a:ext cx="1637733" cy="1896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media-cdn.tripadvisor.com/media/photo-s/02/72/cd/e1/filename-318129-3488108651759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9" t="38789" r="23266" b="7791"/>
          <a:stretch/>
        </p:blipFill>
        <p:spPr bwMode="auto">
          <a:xfrm>
            <a:off x="5912969" y="4756521"/>
            <a:ext cx="1981565" cy="19128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ie.edu/es/universidad/sites/default/files/coca20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662" y="4756521"/>
            <a:ext cx="2554470" cy="1918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7313320" y="2575757"/>
            <a:ext cx="121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(MOTIVA)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220072" y="4005064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I</a:t>
            </a:r>
            <a:endParaRPr lang="es-ES" sz="2400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932040" y="3759423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D</a:t>
            </a:r>
            <a:endParaRPr lang="es-ES" sz="2400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7236296" y="3340043"/>
            <a:ext cx="1477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¿POR QUÉ?</a:t>
            </a:r>
            <a:endParaRPr lang="es-E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97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984</Words>
  <Application>Microsoft Office PowerPoint</Application>
  <PresentationFormat>Presentación en pantalla (4:3)</PresentationFormat>
  <Paragraphs>116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Proverbios 14:17</vt:lpstr>
      <vt:lpstr>DESCRIPCIÓN</vt:lpstr>
      <vt:lpstr>CARACTERÍSTICAS</vt:lpstr>
      <vt:lpstr>POSIBLES DIFICULTADES</vt:lpstr>
      <vt:lpstr>¿CÓMO APRENDERÁN MEJOR? - I</vt:lpstr>
      <vt:lpstr>¿CÓMO APRENDERÁN MEJOR? - II</vt:lpstr>
      <vt:lpstr>CICLO DE APRENDIZAJE</vt:lpstr>
    </vt:vector>
  </TitlesOfParts>
  <Company>ASMT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ASMT</dc:creator>
  <cp:lastModifiedBy>ASMT</cp:lastModifiedBy>
  <cp:revision>88</cp:revision>
  <dcterms:created xsi:type="dcterms:W3CDTF">2012-08-11T18:37:12Z</dcterms:created>
  <dcterms:modified xsi:type="dcterms:W3CDTF">2012-09-29T07:12:02Z</dcterms:modified>
</cp:coreProperties>
</file>