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8" r:id="rId3"/>
    <p:sldId id="272" r:id="rId4"/>
    <p:sldId id="274" r:id="rId5"/>
    <p:sldId id="276" r:id="rId6"/>
    <p:sldId id="277" r:id="rId7"/>
    <p:sldId id="278" r:id="rId8"/>
    <p:sldId id="280" r:id="rId9"/>
  </p:sldIdLst>
  <p:sldSz cx="9144000" cy="6858000" type="screen4x3"/>
  <p:notesSz cx="6858000" cy="994568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HVleQrekQGB0ea9G/oQoig==" hashData="nJ6IvIBdxo0aj3iG3kHAbNpu5uM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A303"/>
    <a:srgbClr val="009600"/>
    <a:srgbClr val="0000FF"/>
    <a:srgbClr val="EEB500"/>
    <a:srgbClr val="049E1E"/>
    <a:srgbClr val="309F09"/>
    <a:srgbClr val="048A1A"/>
    <a:srgbClr val="00A44A"/>
    <a:srgbClr val="FA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74" autoAdjust="0"/>
  </p:normalViewPr>
  <p:slideViewPr>
    <p:cSldViewPr>
      <p:cViewPr>
        <p:scale>
          <a:sx n="60" d="100"/>
          <a:sy n="60" d="100"/>
        </p:scale>
        <p:origin x="-786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SEMINARIO - III: Dirigido a Maestros de Escuela Sabática de la UPeU - Filial Tarapoto.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D890B2-85E1-49B4-BBDF-21E9E59BAE6A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6C11B-6798-4231-AE39-595203B6B6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3249333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SEMINARIO - III: Dirigido a Maestros de Escuela Sabática de la UPeU - Filial Tarapoto.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41B8A-8BF0-48CE-9658-5E9C4E7786E5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21B7A-7196-4D7A-BCBD-228CBA7BDE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388172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El Estilo de Aprendizaje Teórico, nos ayudará a comprender porqué</a:t>
            </a:r>
            <a:r>
              <a:rPr lang="es-ES" baseline="0" dirty="0" smtClean="0"/>
              <a:t> el “EXPLORA” en nuestras lecciones de Escuela Sabática.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21B7A-7196-4D7A-BCBD-228CBA7BDE09}" type="slidenum">
              <a:rPr lang="es-ES" smtClean="0"/>
              <a:t>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ES" smtClean="0"/>
              <a:t>SEMINARIO - III: Dirigido a Maestros de Escuela Sabática de la UPeU - Filial Tarapoto.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7883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21B7A-7196-4D7A-BCBD-228CBA7BDE09}" type="slidenum">
              <a:rPr lang="es-ES" smtClean="0"/>
              <a:t>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ES" smtClean="0"/>
              <a:t>SEMINARIO - III: Dirigido a Maestros de Escuela Sabática de la UPeU - Filial Tarapoto.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7723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aseline="0" dirty="0" smtClean="0"/>
              <a:t>Se destaca por ser: metódico, lógico, objetivo, crítico y estructurado.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21B7A-7196-4D7A-BCBD-228CBA7BDE09}" type="slidenum">
              <a:rPr lang="es-ES" smtClean="0"/>
              <a:t>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ES" smtClean="0"/>
              <a:t>SEMINARIO - III: Dirigido a Maestros de Escuela Sabática de la UPeU - Filial Tarapoto.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9058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Preguntas claves:</a:t>
            </a:r>
          </a:p>
          <a:p>
            <a:r>
              <a:rPr lang="es-ES" dirty="0" smtClean="0"/>
              <a:t>¿Habrá muchas oportunidades de preguntar?</a:t>
            </a:r>
          </a:p>
          <a:p>
            <a:r>
              <a:rPr lang="es-ES" dirty="0" smtClean="0"/>
              <a:t>¿Los objetivos y las actividades del programa revelan una estructura y finalidad clara?</a:t>
            </a:r>
          </a:p>
          <a:p>
            <a:r>
              <a:rPr lang="es-ES" dirty="0" smtClean="0"/>
              <a:t>¿Encontraré ideas y conceptos complejos</a:t>
            </a:r>
            <a:r>
              <a:rPr lang="es-ES" baseline="0" dirty="0" smtClean="0"/>
              <a:t> capaces de enriquecerme</a:t>
            </a:r>
            <a:r>
              <a:rPr lang="es-ES" dirty="0" smtClean="0"/>
              <a:t>?</a:t>
            </a:r>
          </a:p>
          <a:p>
            <a:r>
              <a:rPr lang="es-ES" dirty="0" smtClean="0"/>
              <a:t>¿Son sólidos y valiosos los conocimientos y métodos que van a utilizarse?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21B7A-7196-4D7A-BCBD-228CBA7BDE09}" type="slidenum">
              <a:rPr lang="es-ES" smtClean="0"/>
              <a:t>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ES" smtClean="0"/>
              <a:t>SEMINARIO - III: Dirigido a Maestros de Escuela Sabática de la UPeU - Filial Tarapoto.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4685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encabezado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SEMINARIO - III: Dirigido a Maestros de Escuela Sabática de la UPeU - Filial Tarapoto.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1B7A-7196-4D7A-BCBD-228CBA7BDE0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8934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alumnos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este tipo de aprendizaje,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perciben la información en forma abstracta y procesan mediante la reflexión. Desarrollan sus propias teorías integrando las observaciones a sus conocimientos. Aprenden mediante razonamiento de ideas. Necesitan saber lo que piensan los expertos. Le dan valor al pensamiento secuencial. </a:t>
            </a:r>
            <a:endParaRPr lang="es-ES" dirty="0" smtClean="0">
              <a:effectLst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Tienden a profundizar en su trabajo y requieren detalles para llevarlo a cabo lo mejor posible. Se sienten más a gusto en los salones de clase tradicionales. En ocasiones, prefieren trabajar con ideas más que con personas. Buscan competencia y desarrollo personal. Por lo regular desarrollan fuertemente la habilidad verbal.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 hemisferio derecho busca integrar la experiencia a lo que ellos saben y así clarificar si requieren más información, mientras que el izquierdo busca el conocimiento o la información nueva.</a:t>
            </a:r>
            <a:endParaRPr lang="es-ES" dirty="0" smtClean="0"/>
          </a:p>
          <a:p>
            <a:endParaRPr lang="es-ES" dirty="0">
              <a:effectLst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21B7A-7196-4D7A-BCBD-228CBA7BDE09}" type="slidenum">
              <a:rPr lang="es-ES" smtClean="0"/>
              <a:t>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ES" smtClean="0"/>
              <a:t>SEMINARIO - III: Dirigido a Maestros de Escuela Sabática de la UPeU - Filial Tarapoto.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8489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 características mas sobresalientes del alumno con pensamiento teórico son:</a:t>
            </a:r>
            <a:endParaRPr lang="es-ES" dirty="0" smtClean="0">
              <a:effectLst/>
            </a:endParaRPr>
          </a:p>
          <a:p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Fuerza: generación de conceptos y modelos.</a:t>
            </a:r>
            <a:b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Funciona por medio de: pensamiento reflexivo.</a:t>
            </a:r>
            <a:b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Metas: reconocimiento intelectual.</a:t>
            </a:r>
            <a:b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Carreras: Matemáticas, investigación y planeación, ciencias sociales.</a:t>
            </a:r>
            <a:b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Pregunta favorita: ¿Qué?</a:t>
            </a:r>
            <a:endParaRPr lang="es-ES" dirty="0" smtClean="0">
              <a:effectLst/>
            </a:endParaRP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21B7A-7196-4D7A-BCBD-228CBA7BDE09}" type="slidenum">
              <a:rPr lang="es-ES" smtClean="0"/>
              <a:t>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ES" smtClean="0"/>
              <a:t>SEMINARIO - III: Dirigido a Maestros de Escuela Sabática de la UPeU - Filial Tarapoto.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4954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profesores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este tipo de pensamiento,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interesan principalmente en la transmisión del conocimiento. Creen que el currículo debe presentar información sistemática y significativa para los alumnos. Les gusta trabajar con hechos y detalles mediante el pensamiento secuencial. En ocasiones su actitud dominante, reduce la creatividad de sus alumnos.</a:t>
            </a:r>
            <a:endParaRPr lang="es-ES" dirty="0">
              <a:effectLst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4E1A6-15A2-41DE-BF76-4FD88F470E52}" type="slidenum">
              <a:rPr lang="es-ES" smtClean="0"/>
              <a:t>8</a:t>
            </a:fld>
            <a:endParaRPr lang="es-ES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ES" smtClean="0"/>
              <a:t>SEMINARIO - III: Dirigido a Maestros de Escuela Sabática de la UPeU - Filial Tarapoto.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" smtClean="0"/>
              <a:t>http://santimito.wordpress.com/upeu-tarapoto/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5064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8949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911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6226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1745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0325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5797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0855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8244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0699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8540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4883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0DC96-0531-4251-A0BF-61816D8E4DA8}" type="datetimeFigureOut">
              <a:rPr lang="es-ES" smtClean="0"/>
              <a:t>29/09/2012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69005-65E0-4814-88D3-9CCB4ED37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711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49 Rectángulo"/>
          <p:cNvSpPr/>
          <p:nvPr/>
        </p:nvSpPr>
        <p:spPr>
          <a:xfrm>
            <a:off x="-36512" y="3646765"/>
            <a:ext cx="3364166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s-ES" sz="5000" b="1" cap="none" spc="0" dirty="0" smtClean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Ciclo de</a:t>
            </a:r>
          </a:p>
          <a:p>
            <a:pPr algn="r"/>
            <a:r>
              <a:rPr lang="es-ES" sz="5000" b="1" cap="none" spc="0" dirty="0" smtClean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Aprendizaje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5004048" y="2401724"/>
            <a:ext cx="271303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</a:rPr>
              <a:t>EXPERIMENTAR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7717085" y="3987036"/>
            <a:ext cx="131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(MOTIVA)</a:t>
            </a:r>
            <a:endParaRPr lang="es-ES" sz="2000" b="1" dirty="0">
              <a:solidFill>
                <a:schemeClr val="bg1"/>
              </a:solidFill>
            </a:endParaRPr>
          </a:p>
        </p:txBody>
      </p:sp>
      <p:grpSp>
        <p:nvGrpSpPr>
          <p:cNvPr id="7" name="6 Grupo"/>
          <p:cNvGrpSpPr/>
          <p:nvPr/>
        </p:nvGrpSpPr>
        <p:grpSpPr>
          <a:xfrm>
            <a:off x="179512" y="116632"/>
            <a:ext cx="2558444" cy="2315674"/>
            <a:chOff x="179512" y="116632"/>
            <a:chExt cx="3817484" cy="3441628"/>
          </a:xfrm>
        </p:grpSpPr>
        <p:sp>
          <p:nvSpPr>
            <p:cNvPr id="29" name="28 Rectángulo"/>
            <p:cNvSpPr/>
            <p:nvPr/>
          </p:nvSpPr>
          <p:spPr>
            <a:xfrm>
              <a:off x="688510" y="607952"/>
              <a:ext cx="2799177" cy="270195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C00000"/>
                </a:solidFill>
              </a:endParaRPr>
            </a:p>
          </p:txBody>
        </p:sp>
        <p:cxnSp>
          <p:nvCxnSpPr>
            <p:cNvPr id="30" name="29 Conector recto"/>
            <p:cNvCxnSpPr/>
            <p:nvPr/>
          </p:nvCxnSpPr>
          <p:spPr>
            <a:xfrm>
              <a:off x="2113703" y="116632"/>
              <a:ext cx="0" cy="3439237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383111" y="313159"/>
              <a:ext cx="3359386" cy="3242710"/>
            </a:xfrm>
            <a:prstGeom prst="line">
              <a:avLst/>
            </a:prstGeom>
            <a:ln w="28575">
              <a:solidFill>
                <a:srgbClr val="0000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 flipV="1">
              <a:off x="434011" y="313159"/>
              <a:ext cx="3365312" cy="3242710"/>
            </a:xfrm>
            <a:prstGeom prst="line">
              <a:avLst/>
            </a:prstGeom>
            <a:ln w="28575">
              <a:solidFill>
                <a:srgbClr val="0000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179512" y="1942731"/>
              <a:ext cx="3817484" cy="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37 Elipse"/>
            <p:cNvSpPr/>
            <p:nvPr/>
          </p:nvSpPr>
          <p:spPr>
            <a:xfrm>
              <a:off x="2398865" y="362972"/>
              <a:ext cx="1272493" cy="121985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4000" b="1" dirty="0" smtClean="0">
                  <a:latin typeface="Algerian" pitchFamily="82" charset="0"/>
                </a:rPr>
                <a:t>1</a:t>
              </a:r>
              <a:endParaRPr lang="es-ES" sz="4000" b="1" dirty="0">
                <a:latin typeface="Algerian" pitchFamily="82" charset="0"/>
              </a:endParaRPr>
            </a:p>
          </p:txBody>
        </p:sp>
        <p:sp>
          <p:nvSpPr>
            <p:cNvPr id="39" name="38 Elipse"/>
            <p:cNvSpPr/>
            <p:nvPr/>
          </p:nvSpPr>
          <p:spPr>
            <a:xfrm>
              <a:off x="399079" y="405128"/>
              <a:ext cx="1272493" cy="1219856"/>
            </a:xfrm>
            <a:prstGeom prst="ellipse">
              <a:avLst/>
            </a:prstGeom>
            <a:solidFill>
              <a:srgbClr val="009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4000" b="1" dirty="0">
                  <a:latin typeface="Algerian" pitchFamily="82" charset="0"/>
                </a:rPr>
                <a:t>4</a:t>
              </a:r>
            </a:p>
          </p:txBody>
        </p:sp>
        <p:sp>
          <p:nvSpPr>
            <p:cNvPr id="40" name="39 Elipse"/>
            <p:cNvSpPr/>
            <p:nvPr/>
          </p:nvSpPr>
          <p:spPr>
            <a:xfrm>
              <a:off x="2435069" y="2298802"/>
              <a:ext cx="1272493" cy="1219856"/>
            </a:xfrm>
            <a:prstGeom prst="ellipse">
              <a:avLst/>
            </a:prstGeom>
            <a:solidFill>
              <a:srgbClr val="E3A30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4000" b="1" dirty="0">
                  <a:solidFill>
                    <a:schemeClr val="bg1"/>
                  </a:solidFill>
                  <a:latin typeface="Algerian" pitchFamily="82" charset="0"/>
                </a:rPr>
                <a:t>2</a:t>
              </a:r>
            </a:p>
          </p:txBody>
        </p:sp>
        <p:sp>
          <p:nvSpPr>
            <p:cNvPr id="41" name="40 Elipse"/>
            <p:cNvSpPr/>
            <p:nvPr/>
          </p:nvSpPr>
          <p:spPr>
            <a:xfrm>
              <a:off x="383111" y="2338404"/>
              <a:ext cx="1272493" cy="121985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4000" b="1" dirty="0">
                  <a:latin typeface="Algerian" pitchFamily="82" charset="0"/>
                </a:rPr>
                <a:t>3</a:t>
              </a:r>
            </a:p>
          </p:txBody>
        </p:sp>
      </p:grpSp>
      <p:sp>
        <p:nvSpPr>
          <p:cNvPr id="5" name="4 Rectángulo"/>
          <p:cNvSpPr/>
          <p:nvPr/>
        </p:nvSpPr>
        <p:spPr>
          <a:xfrm>
            <a:off x="2627784" y="188640"/>
            <a:ext cx="6512232" cy="20005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6200" b="1" dirty="0" smtClean="0">
                <a:solidFill>
                  <a:srgbClr val="E3A303"/>
                </a:solidFill>
                <a:latin typeface="Cooper Black" pitchFamily="18" charset="0"/>
              </a:rPr>
              <a:t>PENSAMIENTO</a:t>
            </a:r>
          </a:p>
          <a:p>
            <a:pPr algn="ctr"/>
            <a:r>
              <a:rPr lang="es-ES" sz="6200" b="1" dirty="0" smtClean="0">
                <a:solidFill>
                  <a:srgbClr val="E3A303"/>
                </a:solidFill>
                <a:latin typeface="Cooper Black" pitchFamily="18" charset="0"/>
              </a:rPr>
              <a:t>TEÓRICO</a:t>
            </a:r>
            <a:endParaRPr lang="es-ES" sz="6200" b="1" dirty="0">
              <a:solidFill>
                <a:srgbClr val="E3A303"/>
              </a:solidFill>
              <a:latin typeface="Cooper Black" pitchFamily="18" charset="0"/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4400763" y="6390039"/>
            <a:ext cx="4704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400" b="1" i="1" dirty="0" smtClean="0"/>
              <a:t>Lic. </a:t>
            </a:r>
            <a:r>
              <a:rPr lang="es-ES" sz="2400" b="1" i="1" dirty="0" smtClean="0">
                <a:solidFill>
                  <a:srgbClr val="E3A303"/>
                </a:solidFill>
              </a:rPr>
              <a:t>Adrián Santiago </a:t>
            </a:r>
            <a:r>
              <a:rPr lang="es-ES" sz="2400" b="1" i="1" dirty="0" err="1" smtClean="0">
                <a:solidFill>
                  <a:srgbClr val="E3A303"/>
                </a:solidFill>
              </a:rPr>
              <a:t>Miñano</a:t>
            </a:r>
            <a:r>
              <a:rPr lang="es-ES" sz="2400" b="1" i="1" dirty="0" smtClean="0">
                <a:solidFill>
                  <a:srgbClr val="E3A303"/>
                </a:solidFill>
              </a:rPr>
              <a:t> Torres</a:t>
            </a:r>
            <a:endParaRPr lang="es-ES" sz="2400" b="1" i="1" dirty="0">
              <a:solidFill>
                <a:srgbClr val="E3A303"/>
              </a:solidFill>
            </a:endParaRPr>
          </a:p>
        </p:txBody>
      </p:sp>
      <p:grpSp>
        <p:nvGrpSpPr>
          <p:cNvPr id="2" name="1 Grupo"/>
          <p:cNvGrpSpPr/>
          <p:nvPr/>
        </p:nvGrpSpPr>
        <p:grpSpPr>
          <a:xfrm>
            <a:off x="3779912" y="2132856"/>
            <a:ext cx="4968552" cy="4032448"/>
            <a:chOff x="4932040" y="3789040"/>
            <a:chExt cx="3600400" cy="2906742"/>
          </a:xfrm>
        </p:grpSpPr>
        <p:sp>
          <p:nvSpPr>
            <p:cNvPr id="37" name="36 Rectángulo"/>
            <p:cNvSpPr/>
            <p:nvPr/>
          </p:nvSpPr>
          <p:spPr>
            <a:xfrm>
              <a:off x="5508104" y="4437112"/>
              <a:ext cx="3024336" cy="2258670"/>
            </a:xfrm>
            <a:prstGeom prst="rect">
              <a:avLst/>
            </a:prstGeom>
            <a:solidFill>
              <a:srgbClr val="E3A30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2" name="41 CuadroTexto"/>
            <p:cNvSpPr txBox="1"/>
            <p:nvPr/>
          </p:nvSpPr>
          <p:spPr>
            <a:xfrm>
              <a:off x="5580112" y="6074132"/>
              <a:ext cx="284196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" sz="2800" b="1" dirty="0" smtClean="0">
                  <a:solidFill>
                    <a:schemeClr val="bg1"/>
                  </a:solidFill>
                </a:rPr>
                <a:t>CONCEPTUALIZAR</a:t>
              </a:r>
              <a:endParaRPr lang="es-ES" sz="2800" b="1" dirty="0">
                <a:solidFill>
                  <a:schemeClr val="bg1"/>
                </a:solidFill>
              </a:endParaRPr>
            </a:p>
          </p:txBody>
        </p:sp>
        <p:pic>
          <p:nvPicPr>
            <p:cNvPr id="43" name="42 Imagen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52249" r="9310" b="2992"/>
            <a:stretch/>
          </p:blipFill>
          <p:spPr>
            <a:xfrm>
              <a:off x="4932040" y="3789040"/>
              <a:ext cx="2285429" cy="2292824"/>
            </a:xfrm>
            <a:prstGeom prst="rect">
              <a:avLst/>
            </a:prstGeom>
            <a:ln>
              <a:noFill/>
            </a:ln>
          </p:spPr>
        </p:pic>
        <p:sp>
          <p:nvSpPr>
            <p:cNvPr id="44" name="43 CuadroTexto"/>
            <p:cNvSpPr txBox="1"/>
            <p:nvPr/>
          </p:nvSpPr>
          <p:spPr>
            <a:xfrm>
              <a:off x="5796136" y="4080760"/>
              <a:ext cx="12241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b="1" dirty="0" smtClean="0"/>
                <a:t>IMAGINAR</a:t>
              </a:r>
              <a:endParaRPr lang="es-ES" sz="1600" b="1" dirty="0"/>
            </a:p>
          </p:txBody>
        </p:sp>
        <p:sp>
          <p:nvSpPr>
            <p:cNvPr id="45" name="44 CuadroTexto"/>
            <p:cNvSpPr txBox="1"/>
            <p:nvPr/>
          </p:nvSpPr>
          <p:spPr>
            <a:xfrm>
              <a:off x="5076056" y="5397170"/>
              <a:ext cx="11521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b="1" dirty="0" smtClean="0"/>
                <a:t>DEFINIR</a:t>
              </a:r>
              <a:endParaRPr lang="es-ES" sz="1600" b="1" dirty="0"/>
            </a:p>
          </p:txBody>
        </p:sp>
        <p:sp>
          <p:nvSpPr>
            <p:cNvPr id="46" name="45 Elipse"/>
            <p:cNvSpPr/>
            <p:nvPr/>
          </p:nvSpPr>
          <p:spPr>
            <a:xfrm>
              <a:off x="5652120" y="4630488"/>
              <a:ext cx="636246" cy="609928"/>
            </a:xfrm>
            <a:prstGeom prst="ellipse">
              <a:avLst/>
            </a:prstGeom>
            <a:solidFill>
              <a:srgbClr val="E3A30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3200" b="1" dirty="0" smtClean="0">
                  <a:solidFill>
                    <a:schemeClr val="bg1"/>
                  </a:solidFill>
                  <a:latin typeface="Algerian" pitchFamily="82" charset="0"/>
                </a:rPr>
                <a:t>2</a:t>
              </a:r>
              <a:endParaRPr lang="es-ES" sz="3200" b="1" dirty="0">
                <a:solidFill>
                  <a:schemeClr val="bg1"/>
                </a:solidFill>
                <a:latin typeface="Algerian" pitchFamily="82" charset="0"/>
              </a:endParaRPr>
            </a:p>
          </p:txBody>
        </p:sp>
        <p:sp>
          <p:nvSpPr>
            <p:cNvPr id="47" name="46 CuadroTexto"/>
            <p:cNvSpPr txBox="1"/>
            <p:nvPr/>
          </p:nvSpPr>
          <p:spPr>
            <a:xfrm>
              <a:off x="7218629" y="5157192"/>
              <a:ext cx="13138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000" b="1" dirty="0" smtClean="0">
                  <a:solidFill>
                    <a:schemeClr val="bg1"/>
                  </a:solidFill>
                </a:rPr>
                <a:t>(EXPLORA)</a:t>
              </a:r>
              <a:endParaRPr lang="es-E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2 CuadroTexto"/>
          <p:cNvSpPr txBox="1"/>
          <p:nvPr/>
        </p:nvSpPr>
        <p:spPr>
          <a:xfrm>
            <a:off x="7485054" y="3231264"/>
            <a:ext cx="1108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¿Qué?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4065064" y="2132856"/>
            <a:ext cx="434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D</a:t>
            </a:r>
            <a:endParaRPr lang="es-ES" sz="2400" b="1" dirty="0"/>
          </a:p>
        </p:txBody>
      </p:sp>
      <p:sp>
        <p:nvSpPr>
          <p:cNvPr id="27" name="26 CuadroTexto"/>
          <p:cNvSpPr txBox="1"/>
          <p:nvPr/>
        </p:nvSpPr>
        <p:spPr>
          <a:xfrm>
            <a:off x="3777032" y="2463279"/>
            <a:ext cx="434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I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414019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r>
              <a:rPr lang="es-ES" sz="6000" b="1" dirty="0" smtClean="0">
                <a:solidFill>
                  <a:srgbClr val="FF0000"/>
                </a:solidFill>
              </a:rPr>
              <a:t>Elena </a:t>
            </a:r>
            <a:r>
              <a:rPr lang="es-ES" sz="6000" b="1" dirty="0">
                <a:solidFill>
                  <a:srgbClr val="FF0000"/>
                </a:solidFill>
              </a:rPr>
              <a:t>G. </a:t>
            </a:r>
            <a:r>
              <a:rPr lang="es-ES" sz="6000" b="1" dirty="0" smtClean="0">
                <a:solidFill>
                  <a:srgbClr val="FF0000"/>
                </a:solidFill>
              </a:rPr>
              <a:t>White</a:t>
            </a:r>
            <a:endParaRPr lang="es-ES" sz="6000" b="1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5040560"/>
          </a:xfrm>
          <a:ln>
            <a:noFill/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3800" dirty="0" smtClean="0">
                <a:latin typeface="+mj-lt"/>
              </a:rPr>
              <a:t> </a:t>
            </a:r>
            <a:r>
              <a:rPr lang="es-ES" sz="3800" dirty="0">
                <a:latin typeface="+mj-lt"/>
              </a:rPr>
              <a:t>“La mente que es guiada por el Espíritu Santo, al investigar las Escrituras, contempla a su Autor y mediante esa contemplación brilla constantemente mientras él investiga la Palabra.  Así es como el intelecto que aspira a alcanzar la norma de perfección es elevado para comprenderla</a:t>
            </a:r>
            <a:r>
              <a:rPr lang="es-ES" sz="3800" dirty="0" smtClean="0">
                <a:latin typeface="+mj-lt"/>
              </a:rPr>
              <a:t>...” </a:t>
            </a:r>
          </a:p>
          <a:p>
            <a:pPr marL="0" indent="0" algn="ctr">
              <a:buNone/>
            </a:pPr>
            <a:r>
              <a:rPr lang="es-ES" sz="3800" i="1" dirty="0" smtClean="0">
                <a:latin typeface="+mj-lt"/>
              </a:rPr>
              <a:t>(A Fin de Conocerle, pág. 198)</a:t>
            </a:r>
            <a:endParaRPr lang="es-ES" sz="3800" i="1" dirty="0"/>
          </a:p>
        </p:txBody>
      </p:sp>
      <p:grpSp>
        <p:nvGrpSpPr>
          <p:cNvPr id="15" name="14 Grupo"/>
          <p:cNvGrpSpPr/>
          <p:nvPr/>
        </p:nvGrpSpPr>
        <p:grpSpPr>
          <a:xfrm>
            <a:off x="-36512" y="292997"/>
            <a:ext cx="1183397" cy="1047771"/>
            <a:chOff x="-36512" y="-47793"/>
            <a:chExt cx="1440160" cy="1316553"/>
          </a:xfrm>
        </p:grpSpPr>
        <p:grpSp>
          <p:nvGrpSpPr>
            <p:cNvPr id="16" name="15 Grupo"/>
            <p:cNvGrpSpPr/>
            <p:nvPr/>
          </p:nvGrpSpPr>
          <p:grpSpPr>
            <a:xfrm>
              <a:off x="-36512" y="-47793"/>
              <a:ext cx="1440160" cy="1316553"/>
              <a:chOff x="1691680" y="1352809"/>
              <a:chExt cx="3240360" cy="2940287"/>
            </a:xfrm>
          </p:grpSpPr>
          <p:sp>
            <p:nvSpPr>
              <p:cNvPr id="22" name="21 Rectángulo"/>
              <p:cNvSpPr/>
              <p:nvPr/>
            </p:nvSpPr>
            <p:spPr>
              <a:xfrm>
                <a:off x="2123728" y="1772850"/>
                <a:ext cx="2376000" cy="2309969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23" name="22 Conector recto"/>
              <p:cNvCxnSpPr/>
              <p:nvPr/>
            </p:nvCxnSpPr>
            <p:spPr>
              <a:xfrm>
                <a:off x="3333462" y="1352809"/>
                <a:ext cx="0" cy="2940287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23 Conector recto"/>
              <p:cNvCxnSpPr/>
              <p:nvPr/>
            </p:nvCxnSpPr>
            <p:spPr>
              <a:xfrm>
                <a:off x="1864499" y="1520825"/>
                <a:ext cx="2851517" cy="2772271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24 Conector recto"/>
              <p:cNvCxnSpPr/>
              <p:nvPr/>
            </p:nvCxnSpPr>
            <p:spPr>
              <a:xfrm flipV="1">
                <a:off x="1907704" y="1520825"/>
                <a:ext cx="2856547" cy="2772271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691680" y="2913985"/>
                <a:ext cx="3240360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16 Grupo"/>
            <p:cNvGrpSpPr/>
            <p:nvPr/>
          </p:nvGrpSpPr>
          <p:grpSpPr>
            <a:xfrm>
              <a:off x="40296" y="30607"/>
              <a:ext cx="1254162" cy="1238153"/>
              <a:chOff x="40296" y="30607"/>
              <a:chExt cx="1254162" cy="1238153"/>
            </a:xfrm>
          </p:grpSpPr>
          <p:sp>
            <p:nvSpPr>
              <p:cNvPr id="18" name="17 Elipse"/>
              <p:cNvSpPr/>
              <p:nvPr/>
            </p:nvSpPr>
            <p:spPr>
              <a:xfrm>
                <a:off x="798330" y="30607"/>
                <a:ext cx="480053" cy="46696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  <p:sp>
            <p:nvSpPr>
              <p:cNvPr id="19" name="18 Elipse"/>
              <p:cNvSpPr/>
              <p:nvPr/>
            </p:nvSpPr>
            <p:spPr>
              <a:xfrm>
                <a:off x="46320" y="61729"/>
                <a:ext cx="480053" cy="466965"/>
              </a:xfrm>
              <a:prstGeom prst="ellipse">
                <a:avLst/>
              </a:prstGeom>
              <a:solidFill>
                <a:srgbClr val="0096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  <p:sp>
            <p:nvSpPr>
              <p:cNvPr id="20" name="19 Elipse"/>
              <p:cNvSpPr/>
              <p:nvPr/>
            </p:nvSpPr>
            <p:spPr>
              <a:xfrm>
                <a:off x="814405" y="786635"/>
                <a:ext cx="480053" cy="466965"/>
              </a:xfrm>
              <a:prstGeom prst="ellipse">
                <a:avLst/>
              </a:prstGeom>
              <a:solidFill>
                <a:srgbClr val="E3A30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2400" b="1" dirty="0" smtClean="0">
                    <a:solidFill>
                      <a:schemeClr val="bg1"/>
                    </a:solidFill>
                    <a:latin typeface="Algerian" pitchFamily="82" charset="0"/>
                  </a:rPr>
                  <a:t>2</a:t>
                </a:r>
                <a:endParaRPr lang="es-ES" sz="2400" b="1" dirty="0">
                  <a:solidFill>
                    <a:schemeClr val="bg1"/>
                  </a:solidFill>
                  <a:latin typeface="Algerian" pitchFamily="82" charset="0"/>
                </a:endParaRPr>
              </a:p>
            </p:txBody>
          </p:sp>
          <p:sp>
            <p:nvSpPr>
              <p:cNvPr id="21" name="20 Elipse"/>
              <p:cNvSpPr/>
              <p:nvPr/>
            </p:nvSpPr>
            <p:spPr>
              <a:xfrm>
                <a:off x="40296" y="801795"/>
                <a:ext cx="480053" cy="466965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708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E3A303"/>
          </a:solidFill>
        </p:spPr>
        <p:txBody>
          <a:bodyPr/>
          <a:lstStyle/>
          <a:p>
            <a:r>
              <a:rPr lang="es-ES" b="1" dirty="0" smtClean="0">
                <a:solidFill>
                  <a:schemeClr val="bg1"/>
                </a:solidFill>
              </a:rPr>
              <a:t>DESCRIPCIÓN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497" y="1389715"/>
            <a:ext cx="9108504" cy="5567677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Enfoque lógico de los problemas.</a:t>
            </a:r>
          </a:p>
          <a:p>
            <a:r>
              <a:rPr lang="es-ES" dirty="0" smtClean="0"/>
              <a:t>Necesita integrar la experiencia de un marco teórico de referencia.</a:t>
            </a:r>
          </a:p>
          <a:p>
            <a:r>
              <a:rPr lang="es-ES" dirty="0" smtClean="0"/>
              <a:t>Enfoca los problemas de forma vertical escalonada, por etapas lógicas.</a:t>
            </a:r>
          </a:p>
          <a:p>
            <a:r>
              <a:rPr lang="es-ES" dirty="0" smtClean="0"/>
              <a:t>Tienden a ser perfeccionistas integran los hechos en teorías coherentes.</a:t>
            </a:r>
          </a:p>
          <a:p>
            <a:r>
              <a:rPr lang="es-ES" dirty="0" smtClean="0"/>
              <a:t>Les gusta analizar y sintetizar.</a:t>
            </a:r>
          </a:p>
          <a:p>
            <a:r>
              <a:rPr lang="es-ES" dirty="0" smtClean="0"/>
              <a:t>Son profundos en su sistema de pensamiento a la hora de establecer principios, teorías y modelos.</a:t>
            </a:r>
          </a:p>
          <a:p>
            <a:r>
              <a:rPr lang="es-ES" dirty="0"/>
              <a:t>Para ellos si es lógico es bueno</a:t>
            </a:r>
            <a:r>
              <a:rPr lang="es-ES" dirty="0" smtClean="0"/>
              <a:t>.</a:t>
            </a:r>
          </a:p>
          <a:p>
            <a:r>
              <a:rPr lang="es-ES" dirty="0"/>
              <a:t>Buscan la racionalidad y la objetividad huyendo de lo subjetivo y lo ambiguo.</a:t>
            </a:r>
          </a:p>
        </p:txBody>
      </p:sp>
      <p:grpSp>
        <p:nvGrpSpPr>
          <p:cNvPr id="5" name="4 Grupo"/>
          <p:cNvGrpSpPr/>
          <p:nvPr/>
        </p:nvGrpSpPr>
        <p:grpSpPr>
          <a:xfrm>
            <a:off x="-36512" y="284302"/>
            <a:ext cx="1183397" cy="1047771"/>
            <a:chOff x="-36512" y="-47793"/>
            <a:chExt cx="1440160" cy="1316553"/>
          </a:xfrm>
        </p:grpSpPr>
        <p:grpSp>
          <p:nvGrpSpPr>
            <p:cNvPr id="10" name="9 Grupo"/>
            <p:cNvGrpSpPr/>
            <p:nvPr/>
          </p:nvGrpSpPr>
          <p:grpSpPr>
            <a:xfrm>
              <a:off x="-36512" y="-47793"/>
              <a:ext cx="1440160" cy="1316553"/>
              <a:chOff x="1691680" y="1352809"/>
              <a:chExt cx="3240360" cy="2940287"/>
            </a:xfrm>
          </p:grpSpPr>
          <p:sp>
            <p:nvSpPr>
              <p:cNvPr id="11" name="10 Rectángulo"/>
              <p:cNvSpPr/>
              <p:nvPr/>
            </p:nvSpPr>
            <p:spPr>
              <a:xfrm>
                <a:off x="2123728" y="1772850"/>
                <a:ext cx="2376000" cy="2309969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2" name="11 Conector recto"/>
              <p:cNvCxnSpPr/>
              <p:nvPr/>
            </p:nvCxnSpPr>
            <p:spPr>
              <a:xfrm>
                <a:off x="3333462" y="1352809"/>
                <a:ext cx="0" cy="2940287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12 Conector recto"/>
              <p:cNvCxnSpPr/>
              <p:nvPr/>
            </p:nvCxnSpPr>
            <p:spPr>
              <a:xfrm>
                <a:off x="1864499" y="1520825"/>
                <a:ext cx="2851517" cy="2772271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13 Conector recto"/>
              <p:cNvCxnSpPr/>
              <p:nvPr/>
            </p:nvCxnSpPr>
            <p:spPr>
              <a:xfrm flipV="1">
                <a:off x="1907704" y="1520825"/>
                <a:ext cx="2856547" cy="2772271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14 Conector recto"/>
              <p:cNvCxnSpPr/>
              <p:nvPr/>
            </p:nvCxnSpPr>
            <p:spPr>
              <a:xfrm>
                <a:off x="1691680" y="2913985"/>
                <a:ext cx="3240360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3 Grupo"/>
            <p:cNvGrpSpPr/>
            <p:nvPr/>
          </p:nvGrpSpPr>
          <p:grpSpPr>
            <a:xfrm>
              <a:off x="40296" y="30607"/>
              <a:ext cx="1254162" cy="1238153"/>
              <a:chOff x="40296" y="30607"/>
              <a:chExt cx="1254162" cy="1238153"/>
            </a:xfrm>
          </p:grpSpPr>
          <p:sp>
            <p:nvSpPr>
              <p:cNvPr id="16" name="15 Elipse"/>
              <p:cNvSpPr/>
              <p:nvPr/>
            </p:nvSpPr>
            <p:spPr>
              <a:xfrm>
                <a:off x="798330" y="30607"/>
                <a:ext cx="480053" cy="46696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  <p:sp>
            <p:nvSpPr>
              <p:cNvPr id="17" name="16 Elipse"/>
              <p:cNvSpPr/>
              <p:nvPr/>
            </p:nvSpPr>
            <p:spPr>
              <a:xfrm>
                <a:off x="46320" y="61729"/>
                <a:ext cx="480053" cy="466965"/>
              </a:xfrm>
              <a:prstGeom prst="ellipse">
                <a:avLst/>
              </a:prstGeom>
              <a:solidFill>
                <a:srgbClr val="0096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  <p:sp>
            <p:nvSpPr>
              <p:cNvPr id="18" name="17 Elipse"/>
              <p:cNvSpPr/>
              <p:nvPr/>
            </p:nvSpPr>
            <p:spPr>
              <a:xfrm>
                <a:off x="814405" y="786635"/>
                <a:ext cx="480053" cy="466965"/>
              </a:xfrm>
              <a:prstGeom prst="ellipse">
                <a:avLst/>
              </a:prstGeom>
              <a:solidFill>
                <a:srgbClr val="E3A30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2400" b="1" dirty="0" smtClean="0">
                    <a:solidFill>
                      <a:schemeClr val="bg1"/>
                    </a:solidFill>
                    <a:latin typeface="Algerian" pitchFamily="82" charset="0"/>
                  </a:rPr>
                  <a:t>2</a:t>
                </a:r>
                <a:endParaRPr lang="es-ES" sz="2400" b="1" dirty="0">
                  <a:solidFill>
                    <a:schemeClr val="bg1"/>
                  </a:solidFill>
                  <a:latin typeface="Algerian" pitchFamily="82" charset="0"/>
                </a:endParaRPr>
              </a:p>
            </p:txBody>
          </p:sp>
          <p:sp>
            <p:nvSpPr>
              <p:cNvPr id="19" name="18 Elipse"/>
              <p:cNvSpPr/>
              <p:nvPr/>
            </p:nvSpPr>
            <p:spPr>
              <a:xfrm>
                <a:off x="40296" y="801795"/>
                <a:ext cx="480053" cy="466965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2373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E3A303"/>
          </a:solidFill>
        </p:spPr>
        <p:txBody>
          <a:bodyPr/>
          <a:lstStyle/>
          <a:p>
            <a:r>
              <a:rPr lang="es-ES" b="1" dirty="0" smtClean="0">
                <a:solidFill>
                  <a:schemeClr val="bg1"/>
                </a:solidFill>
              </a:rPr>
              <a:t>CARACTERÍSTICAS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412776"/>
            <a:ext cx="8928992" cy="5445224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Se caracteriza por la investigación de lógica y coherencia en la organización de las informaciones acumuladas.</a:t>
            </a:r>
          </a:p>
          <a:p>
            <a:r>
              <a:rPr lang="es-ES" dirty="0" smtClean="0"/>
              <a:t>Se caracteriza por el gusto del análisis  y de la síntesis.</a:t>
            </a:r>
          </a:p>
          <a:p>
            <a:r>
              <a:rPr lang="es-ES" dirty="0" smtClean="0"/>
              <a:t>Muestra interés para las predicciones de base y los principios subyacentes.</a:t>
            </a:r>
          </a:p>
          <a:p>
            <a:r>
              <a:rPr lang="es-ES" dirty="0" smtClean="0"/>
              <a:t>Valoriza lo racional y lo objetivo.</a:t>
            </a:r>
          </a:p>
          <a:p>
            <a:r>
              <a:rPr lang="es-ES" dirty="0" smtClean="0"/>
              <a:t>Este gusto es estimulado cuando se trata de comprender y de explicar explorando de manera metódica las relaciones entre las ideas o estando confrontando a sistemas, modelos o teorías.</a:t>
            </a:r>
          </a:p>
          <a:p>
            <a:r>
              <a:rPr lang="es-ES" dirty="0" smtClean="0"/>
              <a:t>Seguir un proceso sistemático es muy importante cuando los problemas son abordados.</a:t>
            </a:r>
            <a:endParaRPr lang="es-ES" dirty="0"/>
          </a:p>
        </p:txBody>
      </p:sp>
      <p:grpSp>
        <p:nvGrpSpPr>
          <p:cNvPr id="4" name="3 Grupo"/>
          <p:cNvGrpSpPr/>
          <p:nvPr/>
        </p:nvGrpSpPr>
        <p:grpSpPr>
          <a:xfrm>
            <a:off x="-36512" y="284302"/>
            <a:ext cx="1183397" cy="1047771"/>
            <a:chOff x="-36512" y="-47793"/>
            <a:chExt cx="1440160" cy="1316553"/>
          </a:xfrm>
        </p:grpSpPr>
        <p:grpSp>
          <p:nvGrpSpPr>
            <p:cNvPr id="5" name="4 Grupo"/>
            <p:cNvGrpSpPr/>
            <p:nvPr/>
          </p:nvGrpSpPr>
          <p:grpSpPr>
            <a:xfrm>
              <a:off x="-36512" y="-47793"/>
              <a:ext cx="1440160" cy="1316553"/>
              <a:chOff x="1691680" y="1352809"/>
              <a:chExt cx="3240360" cy="2940287"/>
            </a:xfrm>
          </p:grpSpPr>
          <p:sp>
            <p:nvSpPr>
              <p:cNvPr id="11" name="10 Rectángulo"/>
              <p:cNvSpPr/>
              <p:nvPr/>
            </p:nvSpPr>
            <p:spPr>
              <a:xfrm>
                <a:off x="2123728" y="1772850"/>
                <a:ext cx="2376000" cy="2309969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2" name="11 Conector recto"/>
              <p:cNvCxnSpPr/>
              <p:nvPr/>
            </p:nvCxnSpPr>
            <p:spPr>
              <a:xfrm>
                <a:off x="3333462" y="1352809"/>
                <a:ext cx="0" cy="2940287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12 Conector recto"/>
              <p:cNvCxnSpPr/>
              <p:nvPr/>
            </p:nvCxnSpPr>
            <p:spPr>
              <a:xfrm>
                <a:off x="1864499" y="1520825"/>
                <a:ext cx="2851517" cy="2772271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13 Conector recto"/>
              <p:cNvCxnSpPr/>
              <p:nvPr/>
            </p:nvCxnSpPr>
            <p:spPr>
              <a:xfrm flipV="1">
                <a:off x="1907704" y="1520825"/>
                <a:ext cx="2856547" cy="2772271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14 Conector recto"/>
              <p:cNvCxnSpPr/>
              <p:nvPr/>
            </p:nvCxnSpPr>
            <p:spPr>
              <a:xfrm>
                <a:off x="1691680" y="2913985"/>
                <a:ext cx="3240360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5 Grupo"/>
            <p:cNvGrpSpPr/>
            <p:nvPr/>
          </p:nvGrpSpPr>
          <p:grpSpPr>
            <a:xfrm>
              <a:off x="40296" y="30607"/>
              <a:ext cx="1254162" cy="1238153"/>
              <a:chOff x="40296" y="30607"/>
              <a:chExt cx="1254162" cy="1238153"/>
            </a:xfrm>
          </p:grpSpPr>
          <p:sp>
            <p:nvSpPr>
              <p:cNvPr id="7" name="6 Elipse"/>
              <p:cNvSpPr/>
              <p:nvPr/>
            </p:nvSpPr>
            <p:spPr>
              <a:xfrm>
                <a:off x="798330" y="30607"/>
                <a:ext cx="480053" cy="46696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  <p:sp>
            <p:nvSpPr>
              <p:cNvPr id="8" name="7 Elipse"/>
              <p:cNvSpPr/>
              <p:nvPr/>
            </p:nvSpPr>
            <p:spPr>
              <a:xfrm>
                <a:off x="46320" y="61729"/>
                <a:ext cx="480053" cy="466965"/>
              </a:xfrm>
              <a:prstGeom prst="ellipse">
                <a:avLst/>
              </a:prstGeom>
              <a:solidFill>
                <a:srgbClr val="0096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  <p:sp>
            <p:nvSpPr>
              <p:cNvPr id="9" name="8 Elipse"/>
              <p:cNvSpPr/>
              <p:nvPr/>
            </p:nvSpPr>
            <p:spPr>
              <a:xfrm>
                <a:off x="814405" y="786635"/>
                <a:ext cx="480053" cy="466965"/>
              </a:xfrm>
              <a:prstGeom prst="ellipse">
                <a:avLst/>
              </a:prstGeom>
              <a:solidFill>
                <a:srgbClr val="E3A30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2400" b="1" dirty="0" smtClean="0">
                    <a:solidFill>
                      <a:schemeClr val="bg1"/>
                    </a:solidFill>
                    <a:latin typeface="Algerian" pitchFamily="82" charset="0"/>
                  </a:rPr>
                  <a:t>2</a:t>
                </a:r>
                <a:endParaRPr lang="es-ES" sz="2400" b="1" dirty="0">
                  <a:solidFill>
                    <a:schemeClr val="bg1"/>
                  </a:solidFill>
                  <a:latin typeface="Algerian" pitchFamily="82" charset="0"/>
                </a:endParaRPr>
              </a:p>
            </p:txBody>
          </p:sp>
          <p:sp>
            <p:nvSpPr>
              <p:cNvPr id="10" name="9 Elipse"/>
              <p:cNvSpPr/>
              <p:nvPr/>
            </p:nvSpPr>
            <p:spPr>
              <a:xfrm>
                <a:off x="40296" y="801795"/>
                <a:ext cx="480053" cy="466965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6107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2008" y="1484784"/>
            <a:ext cx="8964488" cy="537321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dirty="0" smtClean="0"/>
              <a:t>El aprendizaje resultará más difícil a estos alumnos cuando tengan que:</a:t>
            </a:r>
          </a:p>
          <a:p>
            <a:r>
              <a:rPr lang="es-ES" dirty="0" smtClean="0"/>
              <a:t>Verse obligados a hacer algo sin un contexto o finalidad clara.</a:t>
            </a:r>
          </a:p>
          <a:p>
            <a:r>
              <a:rPr lang="es-ES" dirty="0" smtClean="0"/>
              <a:t>Participar en actividades no estructuradas, de finalidad incierta o ambiguas.</a:t>
            </a:r>
          </a:p>
          <a:p>
            <a:r>
              <a:rPr lang="es-ES" dirty="0" smtClean="0"/>
              <a:t>Participar en temas abiertos.</a:t>
            </a:r>
          </a:p>
          <a:p>
            <a:r>
              <a:rPr lang="es-ES" dirty="0" smtClean="0"/>
              <a:t>Verse ante la confusión de métodos o técnicas alternativas o contradictorias sin poder explorarlos con detenimiento, por improvisación.</a:t>
            </a:r>
          </a:p>
          <a:p>
            <a:r>
              <a:rPr lang="es-ES" dirty="0" smtClean="0"/>
              <a:t>Considerar que el tema trivial es poco profunda o artificial.</a:t>
            </a:r>
          </a:p>
          <a:p>
            <a:endParaRPr lang="es-ES" dirty="0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E3A303"/>
          </a:solidFill>
        </p:spPr>
        <p:txBody>
          <a:bodyPr/>
          <a:lstStyle/>
          <a:p>
            <a:r>
              <a:rPr lang="es-ES" b="1" dirty="0" smtClean="0">
                <a:solidFill>
                  <a:schemeClr val="bg1"/>
                </a:solidFill>
              </a:rPr>
              <a:t>POSIBLES DIFICULTADES</a:t>
            </a:r>
            <a:endParaRPr lang="es-ES" b="1" dirty="0">
              <a:solidFill>
                <a:schemeClr val="bg1"/>
              </a:solidFill>
            </a:endParaRPr>
          </a:p>
        </p:txBody>
      </p:sp>
      <p:grpSp>
        <p:nvGrpSpPr>
          <p:cNvPr id="4" name="3 Grupo"/>
          <p:cNvGrpSpPr/>
          <p:nvPr/>
        </p:nvGrpSpPr>
        <p:grpSpPr>
          <a:xfrm>
            <a:off x="-36512" y="284302"/>
            <a:ext cx="1183397" cy="1047771"/>
            <a:chOff x="-36512" y="-47793"/>
            <a:chExt cx="1440160" cy="1316553"/>
          </a:xfrm>
        </p:grpSpPr>
        <p:grpSp>
          <p:nvGrpSpPr>
            <p:cNvPr id="5" name="4 Grupo"/>
            <p:cNvGrpSpPr/>
            <p:nvPr/>
          </p:nvGrpSpPr>
          <p:grpSpPr>
            <a:xfrm>
              <a:off x="-36512" y="-47793"/>
              <a:ext cx="1440160" cy="1316553"/>
              <a:chOff x="1691680" y="1352809"/>
              <a:chExt cx="3240360" cy="2940287"/>
            </a:xfrm>
          </p:grpSpPr>
          <p:sp>
            <p:nvSpPr>
              <p:cNvPr id="12" name="11 Rectángulo"/>
              <p:cNvSpPr/>
              <p:nvPr/>
            </p:nvSpPr>
            <p:spPr>
              <a:xfrm>
                <a:off x="2123728" y="1772850"/>
                <a:ext cx="2376000" cy="2309969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3" name="12 Conector recto"/>
              <p:cNvCxnSpPr/>
              <p:nvPr/>
            </p:nvCxnSpPr>
            <p:spPr>
              <a:xfrm>
                <a:off x="3333462" y="1352809"/>
                <a:ext cx="0" cy="2940287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13 Conector recto"/>
              <p:cNvCxnSpPr/>
              <p:nvPr/>
            </p:nvCxnSpPr>
            <p:spPr>
              <a:xfrm>
                <a:off x="1864499" y="1520825"/>
                <a:ext cx="2851517" cy="2772271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14 Conector recto"/>
              <p:cNvCxnSpPr/>
              <p:nvPr/>
            </p:nvCxnSpPr>
            <p:spPr>
              <a:xfrm flipV="1">
                <a:off x="1907704" y="1520825"/>
                <a:ext cx="2856547" cy="2772271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15 Conector recto"/>
              <p:cNvCxnSpPr/>
              <p:nvPr/>
            </p:nvCxnSpPr>
            <p:spPr>
              <a:xfrm>
                <a:off x="1691680" y="2913985"/>
                <a:ext cx="3240360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6 Grupo"/>
            <p:cNvGrpSpPr/>
            <p:nvPr/>
          </p:nvGrpSpPr>
          <p:grpSpPr>
            <a:xfrm>
              <a:off x="40296" y="30607"/>
              <a:ext cx="1254162" cy="1238153"/>
              <a:chOff x="40296" y="30607"/>
              <a:chExt cx="1254162" cy="1238153"/>
            </a:xfrm>
          </p:grpSpPr>
          <p:sp>
            <p:nvSpPr>
              <p:cNvPr id="8" name="7 Elipse"/>
              <p:cNvSpPr/>
              <p:nvPr/>
            </p:nvSpPr>
            <p:spPr>
              <a:xfrm>
                <a:off x="798330" y="30607"/>
                <a:ext cx="480053" cy="46696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  <p:sp>
            <p:nvSpPr>
              <p:cNvPr id="9" name="8 Elipse"/>
              <p:cNvSpPr/>
              <p:nvPr/>
            </p:nvSpPr>
            <p:spPr>
              <a:xfrm>
                <a:off x="46320" y="61729"/>
                <a:ext cx="480053" cy="466965"/>
              </a:xfrm>
              <a:prstGeom prst="ellipse">
                <a:avLst/>
              </a:prstGeom>
              <a:solidFill>
                <a:srgbClr val="0096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  <p:sp>
            <p:nvSpPr>
              <p:cNvPr id="10" name="9 Elipse"/>
              <p:cNvSpPr/>
              <p:nvPr/>
            </p:nvSpPr>
            <p:spPr>
              <a:xfrm>
                <a:off x="814405" y="786635"/>
                <a:ext cx="480053" cy="466965"/>
              </a:xfrm>
              <a:prstGeom prst="ellipse">
                <a:avLst/>
              </a:prstGeom>
              <a:solidFill>
                <a:srgbClr val="E3A30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2400" b="1" dirty="0" smtClean="0">
                    <a:solidFill>
                      <a:schemeClr val="bg1"/>
                    </a:solidFill>
                    <a:latin typeface="Algerian" pitchFamily="82" charset="0"/>
                  </a:rPr>
                  <a:t>2</a:t>
                </a:r>
                <a:endParaRPr lang="es-ES" sz="2400" b="1" dirty="0">
                  <a:solidFill>
                    <a:schemeClr val="bg1"/>
                  </a:solidFill>
                  <a:latin typeface="Algerian" pitchFamily="82" charset="0"/>
                </a:endParaRPr>
              </a:p>
            </p:txBody>
          </p:sp>
          <p:sp>
            <p:nvSpPr>
              <p:cNvPr id="11" name="10 Elipse"/>
              <p:cNvSpPr/>
              <p:nvPr/>
            </p:nvSpPr>
            <p:spPr>
              <a:xfrm>
                <a:off x="40296" y="801795"/>
                <a:ext cx="480053" cy="466965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6302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E3A303"/>
          </a:solidFill>
        </p:spPr>
        <p:txBody>
          <a:bodyPr/>
          <a:lstStyle/>
          <a:p>
            <a:pPr algn="r"/>
            <a:r>
              <a:rPr lang="es-ES" b="1" dirty="0" smtClean="0">
                <a:solidFill>
                  <a:schemeClr val="bg1"/>
                </a:solidFill>
              </a:rPr>
              <a:t>¿CÓMO APRENDERÁN MEJOR? - I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556792"/>
            <a:ext cx="8507288" cy="518457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dirty="0" smtClean="0"/>
              <a:t>Los que tienen preferencia alta o muy alta en Estilo Teórico aprenderán mejor cuando puedan:</a:t>
            </a:r>
          </a:p>
          <a:p>
            <a:r>
              <a:rPr lang="es-ES" dirty="0" smtClean="0"/>
              <a:t>Sentirse en situaciones estructuradas que tengan una finalidad clara.</a:t>
            </a:r>
          </a:p>
          <a:p>
            <a:r>
              <a:rPr lang="es-ES" dirty="0" smtClean="0"/>
              <a:t>Inscribir todos los datos en un sistema, modelo, concepto o teoría.</a:t>
            </a:r>
          </a:p>
          <a:p>
            <a:r>
              <a:rPr lang="es-ES" dirty="0" smtClean="0"/>
              <a:t>Tener tiempo para explorar metódicamente las asociaciones y las relaciones entre ideas, acontecimientos y situaciones.</a:t>
            </a:r>
          </a:p>
          <a:p>
            <a:r>
              <a:rPr lang="es-ES" dirty="0" smtClean="0"/>
              <a:t>Participar en una sesión de preguntas y respuestas.</a:t>
            </a:r>
          </a:p>
          <a:p>
            <a:r>
              <a:rPr lang="es-ES" dirty="0" smtClean="0"/>
              <a:t>Poner a prueba métodos y lógica que sean la base de algo.</a:t>
            </a:r>
          </a:p>
        </p:txBody>
      </p:sp>
      <p:grpSp>
        <p:nvGrpSpPr>
          <p:cNvPr id="4" name="3 Grupo"/>
          <p:cNvGrpSpPr/>
          <p:nvPr/>
        </p:nvGrpSpPr>
        <p:grpSpPr>
          <a:xfrm>
            <a:off x="-36512" y="284302"/>
            <a:ext cx="1183397" cy="1047771"/>
            <a:chOff x="-36512" y="-47793"/>
            <a:chExt cx="1440160" cy="1316553"/>
          </a:xfrm>
        </p:grpSpPr>
        <p:grpSp>
          <p:nvGrpSpPr>
            <p:cNvPr id="5" name="4 Grupo"/>
            <p:cNvGrpSpPr/>
            <p:nvPr/>
          </p:nvGrpSpPr>
          <p:grpSpPr>
            <a:xfrm>
              <a:off x="-36512" y="-47793"/>
              <a:ext cx="1440160" cy="1316553"/>
              <a:chOff x="1691680" y="1352809"/>
              <a:chExt cx="3240360" cy="2940287"/>
            </a:xfrm>
          </p:grpSpPr>
          <p:sp>
            <p:nvSpPr>
              <p:cNvPr id="11" name="10 Rectángulo"/>
              <p:cNvSpPr/>
              <p:nvPr/>
            </p:nvSpPr>
            <p:spPr>
              <a:xfrm>
                <a:off x="2123728" y="1772850"/>
                <a:ext cx="2376000" cy="2309969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2" name="11 Conector recto"/>
              <p:cNvCxnSpPr/>
              <p:nvPr/>
            </p:nvCxnSpPr>
            <p:spPr>
              <a:xfrm>
                <a:off x="3333462" y="1352809"/>
                <a:ext cx="0" cy="2940287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12 Conector recto"/>
              <p:cNvCxnSpPr/>
              <p:nvPr/>
            </p:nvCxnSpPr>
            <p:spPr>
              <a:xfrm>
                <a:off x="1864499" y="1520825"/>
                <a:ext cx="2851517" cy="2772271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13 Conector recto"/>
              <p:cNvCxnSpPr/>
              <p:nvPr/>
            </p:nvCxnSpPr>
            <p:spPr>
              <a:xfrm flipV="1">
                <a:off x="1907704" y="1520825"/>
                <a:ext cx="2856547" cy="2772271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14 Conector recto"/>
              <p:cNvCxnSpPr/>
              <p:nvPr/>
            </p:nvCxnSpPr>
            <p:spPr>
              <a:xfrm>
                <a:off x="1691680" y="2913985"/>
                <a:ext cx="3240360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5 Grupo"/>
            <p:cNvGrpSpPr/>
            <p:nvPr/>
          </p:nvGrpSpPr>
          <p:grpSpPr>
            <a:xfrm>
              <a:off x="40296" y="30607"/>
              <a:ext cx="1254162" cy="1238153"/>
              <a:chOff x="40296" y="30607"/>
              <a:chExt cx="1254162" cy="1238153"/>
            </a:xfrm>
          </p:grpSpPr>
          <p:sp>
            <p:nvSpPr>
              <p:cNvPr id="7" name="6 Elipse"/>
              <p:cNvSpPr/>
              <p:nvPr/>
            </p:nvSpPr>
            <p:spPr>
              <a:xfrm>
                <a:off x="798330" y="30607"/>
                <a:ext cx="480053" cy="46696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  <p:sp>
            <p:nvSpPr>
              <p:cNvPr id="8" name="7 Elipse"/>
              <p:cNvSpPr/>
              <p:nvPr/>
            </p:nvSpPr>
            <p:spPr>
              <a:xfrm>
                <a:off x="46320" y="61729"/>
                <a:ext cx="480053" cy="466965"/>
              </a:xfrm>
              <a:prstGeom prst="ellipse">
                <a:avLst/>
              </a:prstGeom>
              <a:solidFill>
                <a:srgbClr val="0096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  <p:sp>
            <p:nvSpPr>
              <p:cNvPr id="9" name="8 Elipse"/>
              <p:cNvSpPr/>
              <p:nvPr/>
            </p:nvSpPr>
            <p:spPr>
              <a:xfrm>
                <a:off x="814405" y="786635"/>
                <a:ext cx="480053" cy="466965"/>
              </a:xfrm>
              <a:prstGeom prst="ellipse">
                <a:avLst/>
              </a:prstGeom>
              <a:solidFill>
                <a:srgbClr val="E3A30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2400" b="1" dirty="0" smtClean="0">
                    <a:solidFill>
                      <a:schemeClr val="bg1"/>
                    </a:solidFill>
                    <a:latin typeface="Algerian" pitchFamily="82" charset="0"/>
                  </a:rPr>
                  <a:t>2</a:t>
                </a:r>
                <a:endParaRPr lang="es-ES" sz="2400" b="1" dirty="0">
                  <a:solidFill>
                    <a:schemeClr val="bg1"/>
                  </a:solidFill>
                  <a:latin typeface="Algerian" pitchFamily="82" charset="0"/>
                </a:endParaRPr>
              </a:p>
            </p:txBody>
          </p:sp>
          <p:sp>
            <p:nvSpPr>
              <p:cNvPr id="10" name="9 Elipse"/>
              <p:cNvSpPr/>
              <p:nvPr/>
            </p:nvSpPr>
            <p:spPr>
              <a:xfrm>
                <a:off x="40296" y="801795"/>
                <a:ext cx="480053" cy="466965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6199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E3A303"/>
          </a:solidFill>
        </p:spPr>
        <p:txBody>
          <a:bodyPr/>
          <a:lstStyle/>
          <a:p>
            <a:pPr algn="r"/>
            <a:r>
              <a:rPr lang="es-ES" b="1" dirty="0" smtClean="0">
                <a:solidFill>
                  <a:schemeClr val="bg1"/>
                </a:solidFill>
              </a:rPr>
              <a:t>¿CÓMO APRENDERÁN MEJOR? - II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60240"/>
            <a:ext cx="8229600" cy="4709120"/>
          </a:xfrm>
        </p:spPr>
        <p:txBody>
          <a:bodyPr>
            <a:normAutofit/>
          </a:bodyPr>
          <a:lstStyle/>
          <a:p>
            <a:r>
              <a:rPr lang="es-ES" dirty="0" smtClean="0"/>
              <a:t>Sentirse intelectualmente presionado.</a:t>
            </a:r>
          </a:p>
          <a:p>
            <a:r>
              <a:rPr lang="es-ES" dirty="0" smtClean="0"/>
              <a:t>Participar en situaciones complejas.</a:t>
            </a:r>
          </a:p>
          <a:p>
            <a:r>
              <a:rPr lang="es-ES" dirty="0" smtClean="0"/>
              <a:t>Llegar a entender acontecimientos complicados.</a:t>
            </a:r>
          </a:p>
          <a:p>
            <a:r>
              <a:rPr lang="es-ES" dirty="0" smtClean="0"/>
              <a:t>Enseñar a personas exigentes que hacen preguntas interesantes.</a:t>
            </a:r>
          </a:p>
          <a:p>
            <a:r>
              <a:rPr lang="es-ES" dirty="0" smtClean="0"/>
              <a:t>Estar con personas de igual nivel conceptual.</a:t>
            </a:r>
          </a:p>
        </p:txBody>
      </p:sp>
      <p:grpSp>
        <p:nvGrpSpPr>
          <p:cNvPr id="4" name="3 Grupo"/>
          <p:cNvGrpSpPr/>
          <p:nvPr/>
        </p:nvGrpSpPr>
        <p:grpSpPr>
          <a:xfrm>
            <a:off x="-36512" y="284302"/>
            <a:ext cx="1183397" cy="1047771"/>
            <a:chOff x="-36512" y="-47793"/>
            <a:chExt cx="1440160" cy="1316553"/>
          </a:xfrm>
        </p:grpSpPr>
        <p:grpSp>
          <p:nvGrpSpPr>
            <p:cNvPr id="5" name="4 Grupo"/>
            <p:cNvGrpSpPr/>
            <p:nvPr/>
          </p:nvGrpSpPr>
          <p:grpSpPr>
            <a:xfrm>
              <a:off x="-36512" y="-47793"/>
              <a:ext cx="1440160" cy="1316553"/>
              <a:chOff x="1691680" y="1352809"/>
              <a:chExt cx="3240360" cy="2940287"/>
            </a:xfrm>
          </p:grpSpPr>
          <p:sp>
            <p:nvSpPr>
              <p:cNvPr id="11" name="10 Rectángulo"/>
              <p:cNvSpPr/>
              <p:nvPr/>
            </p:nvSpPr>
            <p:spPr>
              <a:xfrm>
                <a:off x="2123728" y="1772850"/>
                <a:ext cx="2376000" cy="2309969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2" name="11 Conector recto"/>
              <p:cNvCxnSpPr/>
              <p:nvPr/>
            </p:nvCxnSpPr>
            <p:spPr>
              <a:xfrm>
                <a:off x="3333462" y="1352809"/>
                <a:ext cx="0" cy="2940287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12 Conector recto"/>
              <p:cNvCxnSpPr/>
              <p:nvPr/>
            </p:nvCxnSpPr>
            <p:spPr>
              <a:xfrm>
                <a:off x="1864499" y="1520825"/>
                <a:ext cx="2851517" cy="2772271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13 Conector recto"/>
              <p:cNvCxnSpPr/>
              <p:nvPr/>
            </p:nvCxnSpPr>
            <p:spPr>
              <a:xfrm flipV="1">
                <a:off x="1907704" y="1520825"/>
                <a:ext cx="2856547" cy="2772271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14 Conector recto"/>
              <p:cNvCxnSpPr/>
              <p:nvPr/>
            </p:nvCxnSpPr>
            <p:spPr>
              <a:xfrm>
                <a:off x="1691680" y="2913985"/>
                <a:ext cx="3240360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5 Grupo"/>
            <p:cNvGrpSpPr/>
            <p:nvPr/>
          </p:nvGrpSpPr>
          <p:grpSpPr>
            <a:xfrm>
              <a:off x="40296" y="30607"/>
              <a:ext cx="1254162" cy="1238153"/>
              <a:chOff x="40296" y="30607"/>
              <a:chExt cx="1254162" cy="1238153"/>
            </a:xfrm>
          </p:grpSpPr>
          <p:sp>
            <p:nvSpPr>
              <p:cNvPr id="7" name="6 Elipse"/>
              <p:cNvSpPr/>
              <p:nvPr/>
            </p:nvSpPr>
            <p:spPr>
              <a:xfrm>
                <a:off x="798330" y="30607"/>
                <a:ext cx="480053" cy="46696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  <p:sp>
            <p:nvSpPr>
              <p:cNvPr id="8" name="7 Elipse"/>
              <p:cNvSpPr/>
              <p:nvPr/>
            </p:nvSpPr>
            <p:spPr>
              <a:xfrm>
                <a:off x="46320" y="61729"/>
                <a:ext cx="480053" cy="466965"/>
              </a:xfrm>
              <a:prstGeom prst="ellipse">
                <a:avLst/>
              </a:prstGeom>
              <a:solidFill>
                <a:srgbClr val="0096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  <p:sp>
            <p:nvSpPr>
              <p:cNvPr id="9" name="8 Elipse"/>
              <p:cNvSpPr/>
              <p:nvPr/>
            </p:nvSpPr>
            <p:spPr>
              <a:xfrm>
                <a:off x="814405" y="786635"/>
                <a:ext cx="480053" cy="466965"/>
              </a:xfrm>
              <a:prstGeom prst="ellipse">
                <a:avLst/>
              </a:prstGeom>
              <a:solidFill>
                <a:srgbClr val="E3A30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2400" b="1" dirty="0" smtClean="0">
                    <a:solidFill>
                      <a:schemeClr val="bg1"/>
                    </a:solidFill>
                    <a:latin typeface="Algerian" pitchFamily="82" charset="0"/>
                  </a:rPr>
                  <a:t>2</a:t>
                </a:r>
                <a:endParaRPr lang="es-ES" sz="2400" b="1" dirty="0">
                  <a:solidFill>
                    <a:schemeClr val="bg1"/>
                  </a:solidFill>
                  <a:latin typeface="Algerian" pitchFamily="82" charset="0"/>
                </a:endParaRPr>
              </a:p>
            </p:txBody>
          </p:sp>
          <p:sp>
            <p:nvSpPr>
              <p:cNvPr id="10" name="9 Elipse"/>
              <p:cNvSpPr/>
              <p:nvPr/>
            </p:nvSpPr>
            <p:spPr>
              <a:xfrm>
                <a:off x="40296" y="801795"/>
                <a:ext cx="480053" cy="466965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9832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508104" y="4437112"/>
            <a:ext cx="3024336" cy="2258670"/>
          </a:xfrm>
          <a:prstGeom prst="rect">
            <a:avLst/>
          </a:prstGeom>
          <a:solidFill>
            <a:srgbClr val="E3A30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5580112" y="6074132"/>
            <a:ext cx="284196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</a:rPr>
              <a:t>CONCEPTUALIZAR</a:t>
            </a:r>
            <a:endParaRPr lang="es-ES" sz="2800" b="1" dirty="0">
              <a:solidFill>
                <a:schemeClr val="bg1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2249" r="9310" b="2992"/>
          <a:stretch/>
        </p:blipFill>
        <p:spPr>
          <a:xfrm>
            <a:off x="4932040" y="3789040"/>
            <a:ext cx="2285429" cy="2292824"/>
          </a:xfrm>
          <a:prstGeom prst="rect">
            <a:avLst/>
          </a:prstGeom>
          <a:ln>
            <a:noFill/>
          </a:ln>
        </p:spPr>
      </p:pic>
      <p:sp>
        <p:nvSpPr>
          <p:cNvPr id="6" name="5 CuadroTexto"/>
          <p:cNvSpPr txBox="1"/>
          <p:nvPr/>
        </p:nvSpPr>
        <p:spPr>
          <a:xfrm>
            <a:off x="5796136" y="4080760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IMAGINAR</a:t>
            </a:r>
            <a:endParaRPr lang="es-ES" sz="16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5076056" y="539717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DEFINIR</a:t>
            </a:r>
            <a:endParaRPr lang="es-ES" sz="1600" b="1" dirty="0"/>
          </a:p>
        </p:txBody>
      </p:sp>
      <p:sp>
        <p:nvSpPr>
          <p:cNvPr id="10" name="9 Elipse"/>
          <p:cNvSpPr/>
          <p:nvPr/>
        </p:nvSpPr>
        <p:spPr>
          <a:xfrm>
            <a:off x="5652120" y="4630488"/>
            <a:ext cx="636246" cy="609928"/>
          </a:xfrm>
          <a:prstGeom prst="ellipse">
            <a:avLst/>
          </a:prstGeom>
          <a:solidFill>
            <a:srgbClr val="E3A30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 smtClean="0">
                <a:solidFill>
                  <a:schemeClr val="bg1"/>
                </a:solidFill>
                <a:latin typeface="Algerian" pitchFamily="82" charset="0"/>
              </a:rPr>
              <a:t>2</a:t>
            </a:r>
            <a:endParaRPr lang="es-ES" sz="3200" b="1" dirty="0">
              <a:solidFill>
                <a:schemeClr val="bg1"/>
              </a:solidFill>
              <a:latin typeface="Algerian" pitchFamily="82" charset="0"/>
            </a:endParaRPr>
          </a:p>
        </p:txBody>
      </p:sp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611560" y="274638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es-ES" sz="6000" b="1" dirty="0" smtClean="0"/>
              <a:t>CICLO DE APRENDIZAJE</a:t>
            </a:r>
            <a:endParaRPr lang="es-ES" sz="60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67544" y="3645024"/>
            <a:ext cx="4320480" cy="32470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E3A303"/>
                </a:solidFill>
              </a:rPr>
              <a:t>PENSAMIENTO TEÓRICO</a:t>
            </a:r>
          </a:p>
          <a:p>
            <a:endParaRPr lang="es-ES" sz="900" dirty="0">
              <a:solidFill>
                <a:srgbClr val="E3A303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E3A303"/>
                </a:solidFill>
              </a:rPr>
              <a:t>Imaginar el concepto.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E3A303"/>
                </a:solidFill>
              </a:rPr>
              <a:t>Explicar.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E3A303"/>
                </a:solidFill>
              </a:rPr>
              <a:t>Estudiar.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E3A303"/>
                </a:solidFill>
              </a:rPr>
              <a:t>Investigar.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dirty="0" smtClean="0">
                <a:solidFill>
                  <a:srgbClr val="E3A303"/>
                </a:solidFill>
              </a:rPr>
              <a:t>Analizar implicaciones.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s-ES" sz="2800" b="1" dirty="0" smtClean="0">
                <a:solidFill>
                  <a:srgbClr val="E3A303"/>
                </a:solidFill>
              </a:rPr>
              <a:t>ENTENDER.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1187624" y="1412776"/>
            <a:ext cx="6768752" cy="2217296"/>
          </a:xfrm>
          <a:prstGeom prst="rect">
            <a:avLst/>
          </a:prstGeom>
          <a:solidFill>
            <a:srgbClr val="E3A30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CuadroTexto"/>
          <p:cNvSpPr txBox="1"/>
          <p:nvPr/>
        </p:nvSpPr>
        <p:spPr>
          <a:xfrm>
            <a:off x="7218629" y="5157192"/>
            <a:ext cx="13138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(EXPLORA)</a:t>
            </a:r>
            <a:endParaRPr lang="es-ES" sz="20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comope.com/wp-content/uploads/2012/04/joven-estudiand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03" b="15231"/>
          <a:stretch/>
        </p:blipFill>
        <p:spPr bwMode="auto">
          <a:xfrm>
            <a:off x="1278282" y="1464741"/>
            <a:ext cx="1752397" cy="20779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www.absolutbenidorm.com/wp-content/uploads/2008/06/1c2baestudiar-2c2badesmadre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0" t="3124" r="4204" b="1592"/>
          <a:stretch/>
        </p:blipFill>
        <p:spPr bwMode="auto">
          <a:xfrm>
            <a:off x="3198626" y="1556791"/>
            <a:ext cx="2219577" cy="19858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pedablogia.files.wordpress.com/2009/10/matematica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484" y="1554383"/>
            <a:ext cx="2359094" cy="19858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CuadroTexto"/>
          <p:cNvSpPr txBox="1"/>
          <p:nvPr/>
        </p:nvSpPr>
        <p:spPr>
          <a:xfrm>
            <a:off x="5219759" y="3750337"/>
            <a:ext cx="434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D</a:t>
            </a:r>
            <a:endParaRPr lang="es-ES" sz="2400" b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931727" y="4080760"/>
            <a:ext cx="434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I</a:t>
            </a:r>
            <a:endParaRPr lang="es-ES" sz="2400" b="1" dirty="0"/>
          </a:p>
        </p:txBody>
      </p:sp>
      <p:grpSp>
        <p:nvGrpSpPr>
          <p:cNvPr id="18" name="17 Grupo"/>
          <p:cNvGrpSpPr/>
          <p:nvPr/>
        </p:nvGrpSpPr>
        <p:grpSpPr>
          <a:xfrm>
            <a:off x="-36512" y="284302"/>
            <a:ext cx="1183397" cy="1047771"/>
            <a:chOff x="-36512" y="-47793"/>
            <a:chExt cx="1440160" cy="1316553"/>
          </a:xfrm>
        </p:grpSpPr>
        <p:grpSp>
          <p:nvGrpSpPr>
            <p:cNvPr id="19" name="18 Grupo"/>
            <p:cNvGrpSpPr/>
            <p:nvPr/>
          </p:nvGrpSpPr>
          <p:grpSpPr>
            <a:xfrm>
              <a:off x="-36512" y="-47793"/>
              <a:ext cx="1440160" cy="1316553"/>
              <a:chOff x="1691680" y="1352809"/>
              <a:chExt cx="3240360" cy="2940287"/>
            </a:xfrm>
          </p:grpSpPr>
          <p:sp>
            <p:nvSpPr>
              <p:cNvPr id="25" name="24 Rectángulo"/>
              <p:cNvSpPr/>
              <p:nvPr/>
            </p:nvSpPr>
            <p:spPr>
              <a:xfrm>
                <a:off x="2123728" y="1772850"/>
                <a:ext cx="2376000" cy="2309969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26" name="25 Conector recto"/>
              <p:cNvCxnSpPr/>
              <p:nvPr/>
            </p:nvCxnSpPr>
            <p:spPr>
              <a:xfrm>
                <a:off x="3333462" y="1352809"/>
                <a:ext cx="0" cy="2940287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26 Conector recto"/>
              <p:cNvCxnSpPr/>
              <p:nvPr/>
            </p:nvCxnSpPr>
            <p:spPr>
              <a:xfrm>
                <a:off x="1864499" y="1520825"/>
                <a:ext cx="2851517" cy="2772271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flipV="1">
                <a:off x="1907704" y="1520825"/>
                <a:ext cx="2856547" cy="2772271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>
                <a:off x="1691680" y="2913985"/>
                <a:ext cx="3240360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19 Grupo"/>
            <p:cNvGrpSpPr/>
            <p:nvPr/>
          </p:nvGrpSpPr>
          <p:grpSpPr>
            <a:xfrm>
              <a:off x="40296" y="30607"/>
              <a:ext cx="1254162" cy="1238153"/>
              <a:chOff x="40296" y="30607"/>
              <a:chExt cx="1254162" cy="1238153"/>
            </a:xfrm>
          </p:grpSpPr>
          <p:sp>
            <p:nvSpPr>
              <p:cNvPr id="21" name="20 Elipse"/>
              <p:cNvSpPr/>
              <p:nvPr/>
            </p:nvSpPr>
            <p:spPr>
              <a:xfrm>
                <a:off x="798330" y="30607"/>
                <a:ext cx="480053" cy="46696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  <p:sp>
            <p:nvSpPr>
              <p:cNvPr id="22" name="21 Elipse"/>
              <p:cNvSpPr/>
              <p:nvPr/>
            </p:nvSpPr>
            <p:spPr>
              <a:xfrm>
                <a:off x="46320" y="61729"/>
                <a:ext cx="480053" cy="466965"/>
              </a:xfrm>
              <a:prstGeom prst="ellipse">
                <a:avLst/>
              </a:prstGeom>
              <a:solidFill>
                <a:srgbClr val="0096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  <p:sp>
            <p:nvSpPr>
              <p:cNvPr id="23" name="22 Elipse"/>
              <p:cNvSpPr/>
              <p:nvPr/>
            </p:nvSpPr>
            <p:spPr>
              <a:xfrm>
                <a:off x="814405" y="786635"/>
                <a:ext cx="480053" cy="466965"/>
              </a:xfrm>
              <a:prstGeom prst="ellipse">
                <a:avLst/>
              </a:prstGeom>
              <a:solidFill>
                <a:srgbClr val="E3A30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2400" b="1" dirty="0" smtClean="0">
                    <a:solidFill>
                      <a:schemeClr val="bg1"/>
                    </a:solidFill>
                    <a:latin typeface="Algerian" pitchFamily="82" charset="0"/>
                  </a:rPr>
                  <a:t>2</a:t>
                </a:r>
                <a:endParaRPr lang="es-ES" sz="2400" b="1" dirty="0">
                  <a:solidFill>
                    <a:schemeClr val="bg1"/>
                  </a:solidFill>
                  <a:latin typeface="Algerian" pitchFamily="82" charset="0"/>
                </a:endParaRPr>
              </a:p>
            </p:txBody>
          </p:sp>
          <p:sp>
            <p:nvSpPr>
              <p:cNvPr id="24" name="23 Elipse"/>
              <p:cNvSpPr/>
              <p:nvPr/>
            </p:nvSpPr>
            <p:spPr>
              <a:xfrm>
                <a:off x="40296" y="801795"/>
                <a:ext cx="480053" cy="466965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400" b="1" dirty="0">
                  <a:latin typeface="Algerian" pitchFamily="82" charset="0"/>
                </a:endParaRPr>
              </a:p>
            </p:txBody>
          </p:sp>
        </p:grpSp>
      </p:grpSp>
      <p:sp>
        <p:nvSpPr>
          <p:cNvPr id="30" name="29 CuadroTexto"/>
          <p:cNvSpPr txBox="1"/>
          <p:nvPr/>
        </p:nvSpPr>
        <p:spPr>
          <a:xfrm>
            <a:off x="7380312" y="4473787"/>
            <a:ext cx="1108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¿Qué?</a:t>
            </a:r>
          </a:p>
        </p:txBody>
      </p:sp>
    </p:spTree>
    <p:extLst>
      <p:ext uri="{BB962C8B-B14F-4D97-AF65-F5344CB8AC3E}">
        <p14:creationId xmlns:p14="http://schemas.microsoft.com/office/powerpoint/2010/main" val="54332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1283</TotalTime>
  <Words>991</Words>
  <Application>Microsoft Office PowerPoint</Application>
  <PresentationFormat>Presentación en pantalla (4:3)</PresentationFormat>
  <Paragraphs>121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Presentación de PowerPoint</vt:lpstr>
      <vt:lpstr>Elena G. White</vt:lpstr>
      <vt:lpstr>DESCRIPCIÓN</vt:lpstr>
      <vt:lpstr>CARACTERÍSTICAS</vt:lpstr>
      <vt:lpstr>POSIBLES DIFICULTADES</vt:lpstr>
      <vt:lpstr>¿CÓMO APRENDERÁN MEJOR? - I</vt:lpstr>
      <vt:lpstr>¿CÓMO APRENDERÁN MEJOR? - II</vt:lpstr>
      <vt:lpstr>CICLO DE APRENDIZAJE</vt:lpstr>
    </vt:vector>
  </TitlesOfParts>
  <Company>ASMT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ASMT</dc:creator>
  <cp:lastModifiedBy>ASMT</cp:lastModifiedBy>
  <cp:revision>107</cp:revision>
  <cp:lastPrinted>2012-09-15T03:53:33Z</cp:lastPrinted>
  <dcterms:created xsi:type="dcterms:W3CDTF">2012-08-11T18:37:12Z</dcterms:created>
  <dcterms:modified xsi:type="dcterms:W3CDTF">2012-09-29T08:29:51Z</dcterms:modified>
</cp:coreProperties>
</file>