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258" r:id="rId3"/>
    <p:sldId id="272" r:id="rId4"/>
    <p:sldId id="274" r:id="rId5"/>
    <p:sldId id="276" r:id="rId6"/>
    <p:sldId id="277" r:id="rId7"/>
    <p:sldId id="278" r:id="rId8"/>
    <p:sldId id="281" r:id="rId9"/>
  </p:sldIdLst>
  <p:sldSz cx="9144000" cy="6858000" type="screen4x3"/>
  <p:notesSz cx="6858000" cy="994568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HVleQrekQGB0ea9G/oQoig==" hashData="nJ6IvIBdxo0aj3iG3kHAbNpu5uM="/>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00"/>
    <a:srgbClr val="0000FF"/>
    <a:srgbClr val="E3A303"/>
    <a:srgbClr val="EEB500"/>
    <a:srgbClr val="049E1E"/>
    <a:srgbClr val="309F09"/>
    <a:srgbClr val="048A1A"/>
    <a:srgbClr val="00A44A"/>
    <a:srgbClr val="FAB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655" autoAdjust="0"/>
  </p:normalViewPr>
  <p:slideViewPr>
    <p:cSldViewPr>
      <p:cViewPr>
        <p:scale>
          <a:sx n="60" d="100"/>
          <a:sy n="60" d="100"/>
        </p:scale>
        <p:origin x="-7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r>
              <a:rPr lang="es-ES" smtClean="0"/>
              <a:t>SEMINARIO - V: Dirigido a Maestros de Escuela Sabática de la UPeU - Filial Tarapoto.</a:t>
            </a:r>
            <a:endParaRPr lang="es-ES"/>
          </a:p>
        </p:txBody>
      </p:sp>
      <p:sp>
        <p:nvSpPr>
          <p:cNvPr id="3" name="2 Marcador de fecha"/>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4CD890B2-85E1-49B4-BBDF-21E9E59BAE6A}" type="datetimeFigureOut">
              <a:rPr lang="es-ES" smtClean="0"/>
              <a:t>29/09/2012</a:t>
            </a:fld>
            <a:endParaRPr lang="es-ES"/>
          </a:p>
        </p:txBody>
      </p:sp>
      <p:sp>
        <p:nvSpPr>
          <p:cNvPr id="4" name="3 Marcador de pie de página"/>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r>
              <a:rPr lang="es-ES" smtClean="0"/>
              <a:t>http://santimito.wordpress.com/upeu-tarapoto/</a:t>
            </a:r>
            <a:endParaRPr lang="es-ES"/>
          </a:p>
        </p:txBody>
      </p:sp>
      <p:sp>
        <p:nvSpPr>
          <p:cNvPr id="5" name="4 Marcador de número de diapositiva"/>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40A6C11B-6798-4231-AE39-595203B6B6EB}" type="slidenum">
              <a:rPr lang="es-ES" smtClean="0"/>
              <a:t>‹Nº›</a:t>
            </a:fld>
            <a:endParaRPr lang="es-ES"/>
          </a:p>
        </p:txBody>
      </p:sp>
    </p:spTree>
    <p:extLst>
      <p:ext uri="{BB962C8B-B14F-4D97-AF65-F5344CB8AC3E}">
        <p14:creationId xmlns:p14="http://schemas.microsoft.com/office/powerpoint/2010/main" val="272324933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r>
              <a:rPr lang="es-ES" smtClean="0"/>
              <a:t>SEMINARIO - V: Dirigido a Maestros de Escuela Sabática de la UPeU - Filial Tarapoto.</a:t>
            </a:r>
            <a:endParaRPr lang="es-ES"/>
          </a:p>
        </p:txBody>
      </p:sp>
      <p:sp>
        <p:nvSpPr>
          <p:cNvPr id="3" name="2 Marcador de fecha"/>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1C141B8A-8BF0-48CE-9658-5E9C4E7786E5}" type="datetimeFigureOut">
              <a:rPr lang="es-ES" smtClean="0"/>
              <a:t>29/09/2012</a:t>
            </a:fld>
            <a:endParaRPr lang="es-ES"/>
          </a:p>
        </p:txBody>
      </p:sp>
      <p:sp>
        <p:nvSpPr>
          <p:cNvPr id="4" name="3 Marcador de imagen de diapositiva"/>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r>
              <a:rPr lang="es-ES" smtClean="0"/>
              <a:t>http://santimito.wordpress.com/upeu-tarapoto/</a:t>
            </a:r>
            <a:endParaRPr lang="es-ES"/>
          </a:p>
        </p:txBody>
      </p:sp>
      <p:sp>
        <p:nvSpPr>
          <p:cNvPr id="7" name="6 Marcador de número de diapositiva"/>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70721B7A-7196-4D7A-BCBD-228CBA7BDE09}" type="slidenum">
              <a:rPr lang="es-ES" smtClean="0"/>
              <a:t>‹Nº›</a:t>
            </a:fld>
            <a:endParaRPr lang="es-ES"/>
          </a:p>
        </p:txBody>
      </p:sp>
    </p:spTree>
    <p:extLst>
      <p:ext uri="{BB962C8B-B14F-4D97-AF65-F5344CB8AC3E}">
        <p14:creationId xmlns:p14="http://schemas.microsoft.com/office/powerpoint/2010/main" val="4173881723"/>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El Estilo de Aprendizaje Pragmático, nos ayudará a comprender porqué</a:t>
            </a:r>
            <a:r>
              <a:rPr lang="es-ES" baseline="0" dirty="0" smtClean="0"/>
              <a:t> el “CREA” en nuestras lecciones de Escuela Sabática.</a:t>
            </a:r>
            <a:endParaRPr lang="es-ES" dirty="0"/>
          </a:p>
        </p:txBody>
      </p:sp>
      <p:sp>
        <p:nvSpPr>
          <p:cNvPr id="4" name="3 Marcador de número de diapositiva"/>
          <p:cNvSpPr>
            <a:spLocks noGrp="1"/>
          </p:cNvSpPr>
          <p:nvPr>
            <p:ph type="sldNum" sz="quarter" idx="10"/>
          </p:nvPr>
        </p:nvSpPr>
        <p:spPr/>
        <p:txBody>
          <a:bodyPr/>
          <a:lstStyle/>
          <a:p>
            <a:fld id="{70721B7A-7196-4D7A-BCBD-228CBA7BDE09}" type="slidenum">
              <a:rPr lang="es-ES" smtClean="0"/>
              <a:t>1</a:t>
            </a:fld>
            <a:endParaRPr lang="es-ES"/>
          </a:p>
        </p:txBody>
      </p:sp>
      <p:sp>
        <p:nvSpPr>
          <p:cNvPr id="5" name="4 Marcador de pie de página"/>
          <p:cNvSpPr>
            <a:spLocks noGrp="1"/>
          </p:cNvSpPr>
          <p:nvPr>
            <p:ph type="ftr" sz="quarter" idx="11"/>
          </p:nvPr>
        </p:nvSpPr>
        <p:spPr/>
        <p:txBody>
          <a:bodyPr/>
          <a:lstStyle/>
          <a:p>
            <a:r>
              <a:rPr lang="es-ES" smtClean="0"/>
              <a:t>http://santimito.wordpress.com/upeu-tarapoto/</a:t>
            </a:r>
            <a:endParaRPr lang="es-ES"/>
          </a:p>
        </p:txBody>
      </p:sp>
      <p:sp>
        <p:nvSpPr>
          <p:cNvPr id="6" name="5 Marcador de encabezado"/>
          <p:cNvSpPr>
            <a:spLocks noGrp="1"/>
          </p:cNvSpPr>
          <p:nvPr>
            <p:ph type="hdr" sz="quarter" idx="12"/>
          </p:nvPr>
        </p:nvSpPr>
        <p:spPr/>
        <p:txBody>
          <a:bodyPr/>
          <a:lstStyle/>
          <a:p>
            <a:r>
              <a:rPr lang="es-ES" smtClean="0"/>
              <a:t>SEMINARIO - V: Dirigido a Maestros de Escuela Sabática de la UPeU - Filial Tarapoto.</a:t>
            </a:r>
            <a:endParaRPr lang="es-ES"/>
          </a:p>
        </p:txBody>
      </p:sp>
    </p:spTree>
    <p:extLst>
      <p:ext uri="{BB962C8B-B14F-4D97-AF65-F5344CB8AC3E}">
        <p14:creationId xmlns:p14="http://schemas.microsoft.com/office/powerpoint/2010/main" val="3057883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0721B7A-7196-4D7A-BCBD-228CBA7BDE09}" type="slidenum">
              <a:rPr lang="es-ES" smtClean="0"/>
              <a:t>2</a:t>
            </a:fld>
            <a:endParaRPr lang="es-ES"/>
          </a:p>
        </p:txBody>
      </p:sp>
      <p:sp>
        <p:nvSpPr>
          <p:cNvPr id="5" name="4 Marcador de pie de página"/>
          <p:cNvSpPr>
            <a:spLocks noGrp="1"/>
          </p:cNvSpPr>
          <p:nvPr>
            <p:ph type="ftr" sz="quarter" idx="11"/>
          </p:nvPr>
        </p:nvSpPr>
        <p:spPr/>
        <p:txBody>
          <a:bodyPr/>
          <a:lstStyle/>
          <a:p>
            <a:r>
              <a:rPr lang="es-ES" smtClean="0"/>
              <a:t>http://santimito.wordpress.com/upeu-tarapoto/</a:t>
            </a:r>
            <a:endParaRPr lang="es-ES"/>
          </a:p>
        </p:txBody>
      </p:sp>
      <p:sp>
        <p:nvSpPr>
          <p:cNvPr id="6" name="5 Marcador de encabezado"/>
          <p:cNvSpPr>
            <a:spLocks noGrp="1"/>
          </p:cNvSpPr>
          <p:nvPr>
            <p:ph type="hdr" sz="quarter" idx="12"/>
          </p:nvPr>
        </p:nvSpPr>
        <p:spPr/>
        <p:txBody>
          <a:bodyPr/>
          <a:lstStyle/>
          <a:p>
            <a:r>
              <a:rPr lang="es-ES" smtClean="0"/>
              <a:t>SEMINARIO - V: Dirigido a Maestros de Escuela Sabática de la UPeU - Filial Tarapoto.</a:t>
            </a:r>
            <a:endParaRPr lang="es-ES"/>
          </a:p>
        </p:txBody>
      </p:sp>
    </p:spTree>
    <p:extLst>
      <p:ext uri="{BB962C8B-B14F-4D97-AF65-F5344CB8AC3E}">
        <p14:creationId xmlns:p14="http://schemas.microsoft.com/office/powerpoint/2010/main" val="2477723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baseline="0" dirty="0" smtClean="0"/>
              <a:t>Se destaca por ser: Animador, improvisador, descubridor, arriesgado y espontáneo.</a:t>
            </a:r>
          </a:p>
        </p:txBody>
      </p:sp>
      <p:sp>
        <p:nvSpPr>
          <p:cNvPr id="4" name="3 Marcador de número de diapositiva"/>
          <p:cNvSpPr>
            <a:spLocks noGrp="1"/>
          </p:cNvSpPr>
          <p:nvPr>
            <p:ph type="sldNum" sz="quarter" idx="10"/>
          </p:nvPr>
        </p:nvSpPr>
        <p:spPr/>
        <p:txBody>
          <a:bodyPr/>
          <a:lstStyle/>
          <a:p>
            <a:fld id="{70721B7A-7196-4D7A-BCBD-228CBA7BDE09}" type="slidenum">
              <a:rPr lang="es-ES" smtClean="0"/>
              <a:t>3</a:t>
            </a:fld>
            <a:endParaRPr lang="es-ES"/>
          </a:p>
        </p:txBody>
      </p:sp>
      <p:sp>
        <p:nvSpPr>
          <p:cNvPr id="5" name="4 Marcador de pie de página"/>
          <p:cNvSpPr>
            <a:spLocks noGrp="1"/>
          </p:cNvSpPr>
          <p:nvPr>
            <p:ph type="ftr" sz="quarter" idx="11"/>
          </p:nvPr>
        </p:nvSpPr>
        <p:spPr/>
        <p:txBody>
          <a:bodyPr/>
          <a:lstStyle/>
          <a:p>
            <a:r>
              <a:rPr lang="es-ES" smtClean="0"/>
              <a:t>http://santimito.wordpress.com/upeu-tarapoto/</a:t>
            </a:r>
            <a:endParaRPr lang="es-ES"/>
          </a:p>
        </p:txBody>
      </p:sp>
      <p:sp>
        <p:nvSpPr>
          <p:cNvPr id="6" name="5 Marcador de encabezado"/>
          <p:cNvSpPr>
            <a:spLocks noGrp="1"/>
          </p:cNvSpPr>
          <p:nvPr>
            <p:ph type="hdr" sz="quarter" idx="12"/>
          </p:nvPr>
        </p:nvSpPr>
        <p:spPr/>
        <p:txBody>
          <a:bodyPr/>
          <a:lstStyle/>
          <a:p>
            <a:r>
              <a:rPr lang="es-ES" smtClean="0"/>
              <a:t>SEMINARIO - V: Dirigido a Maestros de Escuela Sabática de la UPeU - Filial Tarapoto.</a:t>
            </a:r>
            <a:endParaRPr lang="es-ES"/>
          </a:p>
        </p:txBody>
      </p:sp>
    </p:spTree>
    <p:extLst>
      <p:ext uri="{BB962C8B-B14F-4D97-AF65-F5344CB8AC3E}">
        <p14:creationId xmlns:p14="http://schemas.microsoft.com/office/powerpoint/2010/main" val="559058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Preguntas claves:</a:t>
            </a:r>
          </a:p>
          <a:p>
            <a:r>
              <a:rPr lang="es-ES" dirty="0" smtClean="0"/>
              <a:t>¿Aprenderé algo nuevo, es decir, algo que no sabía</a:t>
            </a:r>
            <a:r>
              <a:rPr lang="es-ES" baseline="0" dirty="0" smtClean="0"/>
              <a:t> o no podía hacer antes?.</a:t>
            </a:r>
          </a:p>
          <a:p>
            <a:r>
              <a:rPr lang="es-ES" baseline="0" dirty="0" smtClean="0"/>
              <a:t>¿Habrá una amplia variedad de actividades diversas?.</a:t>
            </a:r>
          </a:p>
          <a:p>
            <a:r>
              <a:rPr lang="es-ES" baseline="0" dirty="0" smtClean="0"/>
              <a:t>¿Encontraré algunos problemas y dificultades que signifique un reto para mí?.</a:t>
            </a:r>
          </a:p>
          <a:p>
            <a:r>
              <a:rPr lang="es-ES" dirty="0" smtClean="0"/>
              <a:t>¿Habrá otras personas de mentalidad semejante a la mía con las que pueda dialogar?.</a:t>
            </a:r>
          </a:p>
        </p:txBody>
      </p:sp>
      <p:sp>
        <p:nvSpPr>
          <p:cNvPr id="4" name="3 Marcador de número de diapositiva"/>
          <p:cNvSpPr>
            <a:spLocks noGrp="1"/>
          </p:cNvSpPr>
          <p:nvPr>
            <p:ph type="sldNum" sz="quarter" idx="10"/>
          </p:nvPr>
        </p:nvSpPr>
        <p:spPr/>
        <p:txBody>
          <a:bodyPr/>
          <a:lstStyle/>
          <a:p>
            <a:fld id="{70721B7A-7196-4D7A-BCBD-228CBA7BDE09}" type="slidenum">
              <a:rPr lang="es-ES" smtClean="0"/>
              <a:t>4</a:t>
            </a:fld>
            <a:endParaRPr lang="es-ES"/>
          </a:p>
        </p:txBody>
      </p:sp>
      <p:sp>
        <p:nvSpPr>
          <p:cNvPr id="5" name="4 Marcador de pie de página"/>
          <p:cNvSpPr>
            <a:spLocks noGrp="1"/>
          </p:cNvSpPr>
          <p:nvPr>
            <p:ph type="ftr" sz="quarter" idx="11"/>
          </p:nvPr>
        </p:nvSpPr>
        <p:spPr/>
        <p:txBody>
          <a:bodyPr/>
          <a:lstStyle/>
          <a:p>
            <a:r>
              <a:rPr lang="es-ES" smtClean="0"/>
              <a:t>http://santimito.wordpress.com/upeu-tarapoto/</a:t>
            </a:r>
            <a:endParaRPr lang="es-ES"/>
          </a:p>
        </p:txBody>
      </p:sp>
      <p:sp>
        <p:nvSpPr>
          <p:cNvPr id="6" name="5 Marcador de encabezado"/>
          <p:cNvSpPr>
            <a:spLocks noGrp="1"/>
          </p:cNvSpPr>
          <p:nvPr>
            <p:ph type="hdr" sz="quarter" idx="12"/>
          </p:nvPr>
        </p:nvSpPr>
        <p:spPr/>
        <p:txBody>
          <a:bodyPr/>
          <a:lstStyle/>
          <a:p>
            <a:r>
              <a:rPr lang="es-ES" smtClean="0"/>
              <a:t>SEMINARIO - V: Dirigido a Maestros de Escuela Sabática de la UPeU - Filial Tarapoto.</a:t>
            </a:r>
            <a:endParaRPr lang="es-ES"/>
          </a:p>
        </p:txBody>
      </p:sp>
    </p:spTree>
    <p:extLst>
      <p:ext uri="{BB962C8B-B14F-4D97-AF65-F5344CB8AC3E}">
        <p14:creationId xmlns:p14="http://schemas.microsoft.com/office/powerpoint/2010/main" val="2774685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encabezado"/>
          <p:cNvSpPr>
            <a:spLocks noGrp="1"/>
          </p:cNvSpPr>
          <p:nvPr>
            <p:ph type="hdr" sz="quarter" idx="10"/>
          </p:nvPr>
        </p:nvSpPr>
        <p:spPr/>
        <p:txBody>
          <a:bodyPr/>
          <a:lstStyle/>
          <a:p>
            <a:r>
              <a:rPr lang="es-ES" smtClean="0"/>
              <a:t>SEMINARIO - V: Dirigido a Maestros de Escuela Sabática de la UPeU - Filial Tarapoto.</a:t>
            </a:r>
            <a:endParaRPr lang="es-ES"/>
          </a:p>
        </p:txBody>
      </p:sp>
      <p:sp>
        <p:nvSpPr>
          <p:cNvPr id="5" name="4 Marcador de pie de página"/>
          <p:cNvSpPr>
            <a:spLocks noGrp="1"/>
          </p:cNvSpPr>
          <p:nvPr>
            <p:ph type="ftr" sz="quarter" idx="11"/>
          </p:nvPr>
        </p:nvSpPr>
        <p:spPr/>
        <p:txBody>
          <a:bodyPr/>
          <a:lstStyle/>
          <a:p>
            <a:r>
              <a:rPr lang="es-ES" smtClean="0"/>
              <a:t>http://santimito.wordpress.com/upeu-tarapoto/</a:t>
            </a:r>
            <a:endParaRPr lang="es-ES"/>
          </a:p>
        </p:txBody>
      </p:sp>
      <p:sp>
        <p:nvSpPr>
          <p:cNvPr id="6" name="5 Marcador de número de diapositiva"/>
          <p:cNvSpPr>
            <a:spLocks noGrp="1"/>
          </p:cNvSpPr>
          <p:nvPr>
            <p:ph type="sldNum" sz="quarter" idx="12"/>
          </p:nvPr>
        </p:nvSpPr>
        <p:spPr/>
        <p:txBody>
          <a:bodyPr/>
          <a:lstStyle/>
          <a:p>
            <a:fld id="{70721B7A-7196-4D7A-BCBD-228CBA7BDE09}" type="slidenum">
              <a:rPr lang="es-ES" smtClean="0"/>
              <a:t>5</a:t>
            </a:fld>
            <a:endParaRPr lang="es-ES"/>
          </a:p>
        </p:txBody>
      </p:sp>
    </p:spTree>
    <p:extLst>
      <p:ext uri="{BB962C8B-B14F-4D97-AF65-F5344CB8AC3E}">
        <p14:creationId xmlns:p14="http://schemas.microsoft.com/office/powerpoint/2010/main" val="598934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sz="1200" kern="1200" dirty="0" smtClean="0">
                <a:solidFill>
                  <a:schemeClr val="tx1"/>
                </a:solidFill>
                <a:effectLst/>
                <a:latin typeface="+mn-lt"/>
                <a:ea typeface="+mn-ea"/>
                <a:cs typeface="+mn-cs"/>
              </a:rPr>
              <a:t>Los </a:t>
            </a:r>
            <a:r>
              <a:rPr lang="es-ES" sz="1200" b="1" kern="1200" dirty="0" smtClean="0">
                <a:solidFill>
                  <a:schemeClr val="tx1"/>
                </a:solidFill>
                <a:effectLst/>
                <a:latin typeface="+mn-lt"/>
                <a:ea typeface="+mn-ea"/>
                <a:cs typeface="+mn-cs"/>
              </a:rPr>
              <a:t>alumnos</a:t>
            </a:r>
            <a:r>
              <a:rPr lang="es-ES" sz="1200" kern="1200" dirty="0" smtClean="0">
                <a:solidFill>
                  <a:schemeClr val="tx1"/>
                </a:solidFill>
                <a:effectLst/>
                <a:latin typeface="+mn-lt"/>
                <a:ea typeface="+mn-ea"/>
                <a:cs typeface="+mn-cs"/>
              </a:rPr>
              <a:t> con</a:t>
            </a:r>
            <a:r>
              <a:rPr lang="es-ES" sz="1200" kern="1200" baseline="0" dirty="0" smtClean="0">
                <a:solidFill>
                  <a:schemeClr val="tx1"/>
                </a:solidFill>
                <a:effectLst/>
                <a:latin typeface="+mn-lt"/>
                <a:ea typeface="+mn-ea"/>
                <a:cs typeface="+mn-cs"/>
              </a:rPr>
              <a:t> este tipo de aprendizaje,</a:t>
            </a:r>
            <a:r>
              <a:rPr lang="es-ES" sz="1200" kern="1200" dirty="0" smtClean="0">
                <a:solidFill>
                  <a:schemeClr val="tx1"/>
                </a:solidFill>
                <a:effectLst/>
                <a:latin typeface="+mn-lt"/>
                <a:ea typeface="+mn-ea"/>
                <a:cs typeface="+mn-cs"/>
              </a:rPr>
              <a:t> perciben la información concreta y procesan en forma activa. Integran la experiencia y la aplicación practica mediante ensayo y error. Se interesan por las cosas nuevas, por lo que tienden fácilmente a adaptarse al cambio. Este tipo de alumnos, por lo regular, llegan a conclusiones acertadas en ausencia de justificaciones lógicas. Les gusta tomar riesgos y no tienen problemas para adaptarse a la gente, aunque, en ocasiones, pueden manipularla o ser muy directivos. Por lo regular opinan que la escuela es demasiado estructurada y, por lo tanto, no les permite resolver adecuadamente sus problemas.</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Su hemisferio derecho busca entender el aprendizaje mientras que el izquierdo busca analizar el aprendizaje en cuanto a su relevancia y significado.</a:t>
            </a:r>
            <a:endParaRPr lang="es-ES" dirty="0">
              <a:effectLst/>
            </a:endParaRPr>
          </a:p>
        </p:txBody>
      </p:sp>
      <p:sp>
        <p:nvSpPr>
          <p:cNvPr id="4" name="3 Marcador de número de diapositiva"/>
          <p:cNvSpPr>
            <a:spLocks noGrp="1"/>
          </p:cNvSpPr>
          <p:nvPr>
            <p:ph type="sldNum" sz="quarter" idx="10"/>
          </p:nvPr>
        </p:nvSpPr>
        <p:spPr/>
        <p:txBody>
          <a:bodyPr/>
          <a:lstStyle/>
          <a:p>
            <a:fld id="{70721B7A-7196-4D7A-BCBD-228CBA7BDE09}" type="slidenum">
              <a:rPr lang="es-ES" smtClean="0"/>
              <a:t>6</a:t>
            </a:fld>
            <a:endParaRPr lang="es-ES"/>
          </a:p>
        </p:txBody>
      </p:sp>
      <p:sp>
        <p:nvSpPr>
          <p:cNvPr id="5" name="4 Marcador de pie de página"/>
          <p:cNvSpPr>
            <a:spLocks noGrp="1"/>
          </p:cNvSpPr>
          <p:nvPr>
            <p:ph type="ftr" sz="quarter" idx="11"/>
          </p:nvPr>
        </p:nvSpPr>
        <p:spPr/>
        <p:txBody>
          <a:bodyPr/>
          <a:lstStyle/>
          <a:p>
            <a:r>
              <a:rPr lang="es-ES" smtClean="0"/>
              <a:t>http://santimito.wordpress.com/upeu-tarapoto/</a:t>
            </a:r>
            <a:endParaRPr lang="es-ES"/>
          </a:p>
        </p:txBody>
      </p:sp>
      <p:sp>
        <p:nvSpPr>
          <p:cNvPr id="6" name="5 Marcador de encabezado"/>
          <p:cNvSpPr>
            <a:spLocks noGrp="1"/>
          </p:cNvSpPr>
          <p:nvPr>
            <p:ph type="hdr" sz="quarter" idx="12"/>
          </p:nvPr>
        </p:nvSpPr>
        <p:spPr/>
        <p:txBody>
          <a:bodyPr/>
          <a:lstStyle/>
          <a:p>
            <a:r>
              <a:rPr lang="es-ES" smtClean="0"/>
              <a:t>SEMINARIO - V: Dirigido a Maestros de Escuela Sabática de la UPeU - Filial Tarapoto.</a:t>
            </a:r>
            <a:endParaRPr lang="es-ES"/>
          </a:p>
        </p:txBody>
      </p:sp>
    </p:spTree>
    <p:extLst>
      <p:ext uri="{BB962C8B-B14F-4D97-AF65-F5344CB8AC3E}">
        <p14:creationId xmlns:p14="http://schemas.microsoft.com/office/powerpoint/2010/main" val="4178489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sz="1200" b="1" kern="1200" dirty="0" smtClean="0">
                <a:solidFill>
                  <a:schemeClr val="tx1"/>
                </a:solidFill>
                <a:effectLst/>
                <a:latin typeface="+mn-lt"/>
                <a:ea typeface="+mn-ea"/>
                <a:cs typeface="+mn-cs"/>
              </a:rPr>
              <a:t>Las características mas sobresalientes del alumno con</a:t>
            </a:r>
            <a:r>
              <a:rPr lang="es-ES" sz="1200" b="1" kern="1200" baseline="0" dirty="0" smtClean="0">
                <a:solidFill>
                  <a:schemeClr val="tx1"/>
                </a:solidFill>
                <a:effectLst/>
                <a:latin typeface="+mn-lt"/>
                <a:ea typeface="+mn-ea"/>
                <a:cs typeface="+mn-cs"/>
              </a:rPr>
              <a:t> pensamiento activo</a:t>
            </a:r>
            <a:r>
              <a:rPr lang="es-ES" sz="1200" b="1" kern="1200" dirty="0" smtClean="0">
                <a:solidFill>
                  <a:schemeClr val="tx1"/>
                </a:solidFill>
                <a:effectLst/>
                <a:latin typeface="+mn-lt"/>
                <a:ea typeface="+mn-ea"/>
                <a:cs typeface="+mn-cs"/>
              </a:rPr>
              <a:t> son:</a:t>
            </a:r>
            <a:endParaRPr lang="es-ES" dirty="0" smtClean="0">
              <a:effectLst/>
            </a:endParaRP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Fuerza: acción y metas.</a:t>
            </a:r>
            <a:br>
              <a:rPr lang="es-ES" sz="1200" kern="1200" dirty="0" smtClean="0">
                <a:solidFill>
                  <a:schemeClr val="tx1"/>
                </a:solidFill>
                <a:effectLst/>
                <a:latin typeface="+mn-lt"/>
                <a:ea typeface="+mn-ea"/>
                <a:cs typeface="+mn-cs"/>
              </a:rPr>
            </a:br>
            <a:r>
              <a:rPr lang="es-ES" sz="1200" kern="1200" dirty="0" smtClean="0">
                <a:solidFill>
                  <a:schemeClr val="tx1"/>
                </a:solidFill>
                <a:effectLst/>
                <a:latin typeface="+mn-lt"/>
                <a:ea typeface="+mn-ea"/>
                <a:cs typeface="+mn-cs"/>
              </a:rPr>
              <a:t>Funcionan por medio de: acción comprobación, creación de nuevas experiencias.</a:t>
            </a:r>
            <a:br>
              <a:rPr lang="es-ES" sz="1200" kern="1200" dirty="0" smtClean="0">
                <a:solidFill>
                  <a:schemeClr val="tx1"/>
                </a:solidFill>
                <a:effectLst/>
                <a:latin typeface="+mn-lt"/>
                <a:ea typeface="+mn-ea"/>
                <a:cs typeface="+mn-cs"/>
              </a:rPr>
            </a:br>
            <a:r>
              <a:rPr lang="es-ES" sz="1200" kern="1200" dirty="0" smtClean="0">
                <a:solidFill>
                  <a:schemeClr val="tx1"/>
                </a:solidFill>
                <a:effectLst/>
                <a:latin typeface="+mn-lt"/>
                <a:ea typeface="+mn-ea"/>
                <a:cs typeface="+mn-cs"/>
              </a:rPr>
              <a:t>Metas: llevar las ideas a la acción.</a:t>
            </a:r>
            <a:br>
              <a:rPr lang="es-ES" sz="1200" kern="1200" dirty="0" smtClean="0">
                <a:solidFill>
                  <a:schemeClr val="tx1"/>
                </a:solidFill>
                <a:effectLst/>
                <a:latin typeface="+mn-lt"/>
                <a:ea typeface="+mn-ea"/>
                <a:cs typeface="+mn-cs"/>
              </a:rPr>
            </a:br>
            <a:r>
              <a:rPr lang="es-ES" sz="1200" kern="1200" dirty="0" smtClean="0">
                <a:solidFill>
                  <a:schemeClr val="tx1"/>
                </a:solidFill>
                <a:effectLst/>
                <a:latin typeface="+mn-lt"/>
                <a:ea typeface="+mn-ea"/>
                <a:cs typeface="+mn-cs"/>
              </a:rPr>
              <a:t>Carreras: Mercadotecnia, ventas, educación, entretenimiento, profesiones de tipo social en general.</a:t>
            </a:r>
          </a:p>
          <a:p>
            <a:r>
              <a:rPr lang="es-ES" sz="1200" kern="1200" dirty="0" smtClean="0">
                <a:solidFill>
                  <a:schemeClr val="tx1"/>
                </a:solidFill>
                <a:effectLst/>
                <a:latin typeface="+mn-lt"/>
                <a:ea typeface="+mn-ea"/>
                <a:cs typeface="+mn-cs"/>
              </a:rPr>
              <a:t>Pregunta favorita: ¿Qué pasa si …?</a:t>
            </a:r>
            <a:endParaRPr lang="es-ES" dirty="0">
              <a:effectLst/>
            </a:endParaRPr>
          </a:p>
        </p:txBody>
      </p:sp>
      <p:sp>
        <p:nvSpPr>
          <p:cNvPr id="4" name="3 Marcador de número de diapositiva"/>
          <p:cNvSpPr>
            <a:spLocks noGrp="1"/>
          </p:cNvSpPr>
          <p:nvPr>
            <p:ph type="sldNum" sz="quarter" idx="10"/>
          </p:nvPr>
        </p:nvSpPr>
        <p:spPr/>
        <p:txBody>
          <a:bodyPr/>
          <a:lstStyle/>
          <a:p>
            <a:fld id="{70721B7A-7196-4D7A-BCBD-228CBA7BDE09}" type="slidenum">
              <a:rPr lang="es-ES" smtClean="0"/>
              <a:t>7</a:t>
            </a:fld>
            <a:endParaRPr lang="es-ES"/>
          </a:p>
        </p:txBody>
      </p:sp>
      <p:sp>
        <p:nvSpPr>
          <p:cNvPr id="5" name="4 Marcador de pie de página"/>
          <p:cNvSpPr>
            <a:spLocks noGrp="1"/>
          </p:cNvSpPr>
          <p:nvPr>
            <p:ph type="ftr" sz="quarter" idx="11"/>
          </p:nvPr>
        </p:nvSpPr>
        <p:spPr/>
        <p:txBody>
          <a:bodyPr/>
          <a:lstStyle/>
          <a:p>
            <a:r>
              <a:rPr lang="es-ES" smtClean="0"/>
              <a:t>http://santimito.wordpress.com/upeu-tarapoto/</a:t>
            </a:r>
            <a:endParaRPr lang="es-ES"/>
          </a:p>
        </p:txBody>
      </p:sp>
      <p:sp>
        <p:nvSpPr>
          <p:cNvPr id="6" name="5 Marcador de encabezado"/>
          <p:cNvSpPr>
            <a:spLocks noGrp="1"/>
          </p:cNvSpPr>
          <p:nvPr>
            <p:ph type="hdr" sz="quarter" idx="12"/>
          </p:nvPr>
        </p:nvSpPr>
        <p:spPr/>
        <p:txBody>
          <a:bodyPr/>
          <a:lstStyle/>
          <a:p>
            <a:r>
              <a:rPr lang="es-ES" smtClean="0"/>
              <a:t>SEMINARIO - V: Dirigido a Maestros de Escuela Sabática de la UPeU - Filial Tarapoto.</a:t>
            </a:r>
            <a:endParaRPr lang="es-ES"/>
          </a:p>
        </p:txBody>
      </p:sp>
    </p:spTree>
    <p:extLst>
      <p:ext uri="{BB962C8B-B14F-4D97-AF65-F5344CB8AC3E}">
        <p14:creationId xmlns:p14="http://schemas.microsoft.com/office/powerpoint/2010/main" val="3344954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Los </a:t>
            </a:r>
            <a:r>
              <a:rPr lang="es-ES" sz="1200" b="1" kern="1200" dirty="0" smtClean="0">
                <a:solidFill>
                  <a:schemeClr val="tx1"/>
                </a:solidFill>
                <a:effectLst/>
                <a:latin typeface="+mn-lt"/>
                <a:ea typeface="+mn-ea"/>
                <a:cs typeface="+mn-cs"/>
              </a:rPr>
              <a:t>profesores </a:t>
            </a:r>
            <a:r>
              <a:rPr lang="es-ES" sz="1200" b="0" kern="1200" dirty="0" smtClean="0">
                <a:solidFill>
                  <a:schemeClr val="tx1"/>
                </a:solidFill>
                <a:effectLst/>
                <a:latin typeface="+mn-lt"/>
                <a:ea typeface="+mn-ea"/>
                <a:cs typeface="+mn-cs"/>
              </a:rPr>
              <a:t>con</a:t>
            </a:r>
            <a:r>
              <a:rPr lang="es-ES" sz="1200" b="0" kern="1200" baseline="0" dirty="0" smtClean="0">
                <a:solidFill>
                  <a:schemeClr val="tx1"/>
                </a:solidFill>
                <a:effectLst/>
                <a:latin typeface="+mn-lt"/>
                <a:ea typeface="+mn-ea"/>
                <a:cs typeface="+mn-cs"/>
              </a:rPr>
              <a:t> </a:t>
            </a:r>
            <a:r>
              <a:rPr lang="es-ES" sz="1200" b="0" kern="1200" dirty="0" smtClean="0">
                <a:solidFill>
                  <a:schemeClr val="tx1"/>
                </a:solidFill>
                <a:effectLst/>
                <a:latin typeface="+mn-lt"/>
                <a:ea typeface="+mn-ea"/>
                <a:cs typeface="+mn-cs"/>
              </a:rPr>
              <a:t>pensamiento</a:t>
            </a:r>
            <a:r>
              <a:rPr lang="es-ES" sz="1200" b="0" kern="1200" baseline="0" dirty="0" smtClean="0">
                <a:solidFill>
                  <a:schemeClr val="tx1"/>
                </a:solidFill>
                <a:effectLst/>
                <a:latin typeface="+mn-lt"/>
                <a:ea typeface="+mn-ea"/>
                <a:cs typeface="+mn-cs"/>
              </a:rPr>
              <a:t> activo</a:t>
            </a:r>
            <a:r>
              <a:rPr lang="es-ES" sz="1200" kern="1200" dirty="0" smtClean="0">
                <a:solidFill>
                  <a:schemeClr val="tx1"/>
                </a:solidFill>
                <a:effectLst/>
                <a:latin typeface="+mn-lt"/>
                <a:ea typeface="+mn-ea"/>
                <a:cs typeface="+mn-cs"/>
              </a:rPr>
              <a:t> se interesan en motivar a sus alumnos hacia el auto-descubrimiento. Tratan de ayudar a los alumnos de acuerdo a sus propias inquietudes. Creen que el currículo debe estar orientado hacia los intereses de los alumnos. Estimulan el aprendizaje mediante la experiencia. En el salón de clase, gustan de probar diversas estrategias de aprendizaje y mantener siempre activos a los alumnos. En ocasiones son agresivos y manipuladores.</a:t>
            </a:r>
            <a:endParaRPr lang="es-ES" dirty="0" smtClean="0">
              <a:effectLst/>
            </a:endParaRPr>
          </a:p>
          <a:p>
            <a:endParaRPr lang="es-ES" dirty="0">
              <a:effectLst/>
            </a:endParaRPr>
          </a:p>
        </p:txBody>
      </p:sp>
      <p:sp>
        <p:nvSpPr>
          <p:cNvPr id="4" name="3 Marcador de número de diapositiva"/>
          <p:cNvSpPr>
            <a:spLocks noGrp="1"/>
          </p:cNvSpPr>
          <p:nvPr>
            <p:ph type="sldNum" sz="quarter" idx="10"/>
          </p:nvPr>
        </p:nvSpPr>
        <p:spPr/>
        <p:txBody>
          <a:bodyPr/>
          <a:lstStyle/>
          <a:p>
            <a:fld id="{7DF4E1A6-15A2-41DE-BF76-4FD88F470E52}" type="slidenum">
              <a:rPr lang="es-ES" smtClean="0"/>
              <a:t>8</a:t>
            </a:fld>
            <a:endParaRPr lang="es-ES"/>
          </a:p>
        </p:txBody>
      </p:sp>
      <p:sp>
        <p:nvSpPr>
          <p:cNvPr id="5" name="4 Marcador de encabezado"/>
          <p:cNvSpPr>
            <a:spLocks noGrp="1"/>
          </p:cNvSpPr>
          <p:nvPr>
            <p:ph type="hdr" sz="quarter" idx="11"/>
          </p:nvPr>
        </p:nvSpPr>
        <p:spPr/>
        <p:txBody>
          <a:bodyPr/>
          <a:lstStyle/>
          <a:p>
            <a:r>
              <a:rPr lang="es-ES" smtClean="0"/>
              <a:t>SEMINARIO - V: Dirigido a Maestros de Escuela Sabática de la UPeU - Filial Tarapoto.</a:t>
            </a:r>
            <a:endParaRPr lang="es-ES"/>
          </a:p>
        </p:txBody>
      </p:sp>
      <p:sp>
        <p:nvSpPr>
          <p:cNvPr id="6" name="5 Marcador de pie de página"/>
          <p:cNvSpPr>
            <a:spLocks noGrp="1"/>
          </p:cNvSpPr>
          <p:nvPr>
            <p:ph type="ftr" sz="quarter" idx="12"/>
          </p:nvPr>
        </p:nvSpPr>
        <p:spPr/>
        <p:txBody>
          <a:bodyPr/>
          <a:lstStyle/>
          <a:p>
            <a:r>
              <a:rPr lang="es-ES" smtClean="0"/>
              <a:t>http://santimito.wordpress.com/upeu-tarapoto/</a:t>
            </a:r>
            <a:endParaRPr lang="es-ES"/>
          </a:p>
        </p:txBody>
      </p:sp>
    </p:spTree>
    <p:extLst>
      <p:ext uri="{BB962C8B-B14F-4D97-AF65-F5344CB8AC3E}">
        <p14:creationId xmlns:p14="http://schemas.microsoft.com/office/powerpoint/2010/main" val="2683748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3578949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2689112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2366226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1641745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3820325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1945797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3300855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3058244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3400699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3198540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A20DC96-0531-4251-A0BF-61816D8E4DA8}" type="datetimeFigureOut">
              <a:rPr lang="es-ES" smtClean="0"/>
              <a:t>29/09/2012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AC69005-65E0-4814-88D3-9CCB4ED378DF}" type="slidenum">
              <a:rPr lang="es-ES" smtClean="0"/>
              <a:t>‹Nº›</a:t>
            </a:fld>
            <a:endParaRPr lang="es-ES"/>
          </a:p>
        </p:txBody>
      </p:sp>
    </p:spTree>
    <p:extLst>
      <p:ext uri="{BB962C8B-B14F-4D97-AF65-F5344CB8AC3E}">
        <p14:creationId xmlns:p14="http://schemas.microsoft.com/office/powerpoint/2010/main" val="1644883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5000"/>
            <a:lum/>
          </a:blip>
          <a:srcRect/>
          <a:tile tx="0" ty="0" sx="100000" sy="100000" flip="none" algn="tl"/>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20DC96-0531-4251-A0BF-61816D8E4DA8}" type="datetimeFigureOut">
              <a:rPr lang="es-ES" smtClean="0"/>
              <a:t>29/09/2012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C69005-65E0-4814-88D3-9CCB4ED378DF}" type="slidenum">
              <a:rPr lang="es-ES" smtClean="0"/>
              <a:t>‹Nº›</a:t>
            </a:fld>
            <a:endParaRPr lang="es-ES"/>
          </a:p>
        </p:txBody>
      </p:sp>
    </p:spTree>
    <p:extLst>
      <p:ext uri="{BB962C8B-B14F-4D97-AF65-F5344CB8AC3E}">
        <p14:creationId xmlns:p14="http://schemas.microsoft.com/office/powerpoint/2010/main" val="3837117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49 Rectángulo"/>
          <p:cNvSpPr/>
          <p:nvPr/>
        </p:nvSpPr>
        <p:spPr>
          <a:xfrm>
            <a:off x="-36512" y="3646765"/>
            <a:ext cx="3364166" cy="1631216"/>
          </a:xfrm>
          <a:prstGeom prst="rect">
            <a:avLst/>
          </a:prstGeom>
          <a:noFill/>
        </p:spPr>
        <p:txBody>
          <a:bodyPr wrap="square" lIns="91440" tIns="45720" rIns="91440" bIns="45720">
            <a:spAutoFit/>
          </a:bodyPr>
          <a:lstStyle/>
          <a:p>
            <a:pPr algn="r"/>
            <a:r>
              <a:rPr lang="es-ES" sz="5000" b="1" cap="none" spc="0" dirty="0" smtClean="0">
                <a:ln w="1905"/>
                <a:solidFill>
                  <a:schemeClr val="tx2">
                    <a:lumMod val="50000"/>
                  </a:schemeClr>
                </a:solidFill>
                <a:effectLst>
                  <a:innerShdw blurRad="69850" dist="43180" dir="5400000">
                    <a:srgbClr val="000000">
                      <a:alpha val="65000"/>
                    </a:srgbClr>
                  </a:innerShdw>
                </a:effectLst>
                <a:latin typeface="+mj-lt"/>
              </a:rPr>
              <a:t>Ciclo de</a:t>
            </a:r>
          </a:p>
          <a:p>
            <a:pPr algn="r"/>
            <a:r>
              <a:rPr lang="es-ES" sz="5000" b="1" cap="none" spc="0" dirty="0" smtClean="0">
                <a:ln w="1905"/>
                <a:solidFill>
                  <a:schemeClr val="tx2">
                    <a:lumMod val="50000"/>
                  </a:schemeClr>
                </a:solidFill>
                <a:effectLst>
                  <a:innerShdw blurRad="69850" dist="43180" dir="5400000">
                    <a:srgbClr val="000000">
                      <a:alpha val="65000"/>
                    </a:srgbClr>
                  </a:innerShdw>
                </a:effectLst>
                <a:latin typeface="+mj-lt"/>
              </a:rPr>
              <a:t>Aprendizaje</a:t>
            </a:r>
          </a:p>
        </p:txBody>
      </p:sp>
      <p:grpSp>
        <p:nvGrpSpPr>
          <p:cNvPr id="7" name="6 Grupo"/>
          <p:cNvGrpSpPr/>
          <p:nvPr/>
        </p:nvGrpSpPr>
        <p:grpSpPr>
          <a:xfrm>
            <a:off x="179512" y="116632"/>
            <a:ext cx="2558444" cy="2315674"/>
            <a:chOff x="179512" y="116632"/>
            <a:chExt cx="3817484" cy="3441628"/>
          </a:xfrm>
        </p:grpSpPr>
        <p:sp>
          <p:nvSpPr>
            <p:cNvPr id="29" name="28 Rectángulo"/>
            <p:cNvSpPr/>
            <p:nvPr/>
          </p:nvSpPr>
          <p:spPr>
            <a:xfrm>
              <a:off x="688510" y="607952"/>
              <a:ext cx="2799177" cy="2701958"/>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C00000"/>
                </a:solidFill>
              </a:endParaRPr>
            </a:p>
          </p:txBody>
        </p:sp>
        <p:cxnSp>
          <p:nvCxnSpPr>
            <p:cNvPr id="30" name="29 Conector recto"/>
            <p:cNvCxnSpPr/>
            <p:nvPr/>
          </p:nvCxnSpPr>
          <p:spPr>
            <a:xfrm>
              <a:off x="2113703" y="116632"/>
              <a:ext cx="0" cy="343923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1" name="30 Conector recto"/>
            <p:cNvCxnSpPr/>
            <p:nvPr/>
          </p:nvCxnSpPr>
          <p:spPr>
            <a:xfrm>
              <a:off x="383111" y="313159"/>
              <a:ext cx="3359386" cy="3242710"/>
            </a:xfrm>
            <a:prstGeom prst="line">
              <a:avLst/>
            </a:prstGeom>
            <a:ln w="28575">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flipV="1">
              <a:off x="434011" y="313159"/>
              <a:ext cx="3365312" cy="3242710"/>
            </a:xfrm>
            <a:prstGeom prst="line">
              <a:avLst/>
            </a:prstGeom>
            <a:ln w="28575">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a:off x="179512" y="1942731"/>
              <a:ext cx="3817484"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38" name="37 Elipse"/>
            <p:cNvSpPr/>
            <p:nvPr/>
          </p:nvSpPr>
          <p:spPr>
            <a:xfrm>
              <a:off x="2398865" y="362972"/>
              <a:ext cx="1272493" cy="121985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smtClean="0">
                  <a:latin typeface="Algerian" pitchFamily="82" charset="0"/>
                </a:rPr>
                <a:t>1</a:t>
              </a:r>
              <a:endParaRPr lang="es-ES" sz="4000" b="1" dirty="0">
                <a:latin typeface="Algerian" pitchFamily="82" charset="0"/>
              </a:endParaRPr>
            </a:p>
          </p:txBody>
        </p:sp>
        <p:sp>
          <p:nvSpPr>
            <p:cNvPr id="39" name="38 Elipse"/>
            <p:cNvSpPr/>
            <p:nvPr/>
          </p:nvSpPr>
          <p:spPr>
            <a:xfrm>
              <a:off x="399079" y="405128"/>
              <a:ext cx="1272493" cy="1219856"/>
            </a:xfrm>
            <a:prstGeom prst="ellipse">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latin typeface="Algerian" pitchFamily="82" charset="0"/>
                </a:rPr>
                <a:t>4</a:t>
              </a:r>
            </a:p>
          </p:txBody>
        </p:sp>
        <p:sp>
          <p:nvSpPr>
            <p:cNvPr id="40" name="39 Elipse"/>
            <p:cNvSpPr/>
            <p:nvPr/>
          </p:nvSpPr>
          <p:spPr>
            <a:xfrm>
              <a:off x="2435069" y="2298802"/>
              <a:ext cx="1272493" cy="1219856"/>
            </a:xfrm>
            <a:prstGeom prst="ellipse">
              <a:avLst/>
            </a:prstGeom>
            <a:solidFill>
              <a:srgbClr val="E3A30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solidFill>
                    <a:schemeClr val="bg1"/>
                  </a:solidFill>
                  <a:latin typeface="Algerian" pitchFamily="82" charset="0"/>
                </a:rPr>
                <a:t>2</a:t>
              </a:r>
            </a:p>
          </p:txBody>
        </p:sp>
        <p:sp>
          <p:nvSpPr>
            <p:cNvPr id="41" name="40 Elipse"/>
            <p:cNvSpPr/>
            <p:nvPr/>
          </p:nvSpPr>
          <p:spPr>
            <a:xfrm>
              <a:off x="383111" y="2338404"/>
              <a:ext cx="1272493" cy="1219856"/>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latin typeface="Algerian" pitchFamily="82" charset="0"/>
                </a:rPr>
                <a:t>3</a:t>
              </a:r>
            </a:p>
          </p:txBody>
        </p:sp>
      </p:grpSp>
      <p:sp>
        <p:nvSpPr>
          <p:cNvPr id="5" name="4 Rectángulo"/>
          <p:cNvSpPr/>
          <p:nvPr/>
        </p:nvSpPr>
        <p:spPr>
          <a:xfrm>
            <a:off x="2627785" y="188640"/>
            <a:ext cx="6512231" cy="2000548"/>
          </a:xfrm>
          <a:prstGeom prst="rect">
            <a:avLst/>
          </a:prstGeom>
        </p:spPr>
        <p:txBody>
          <a:bodyPr wrap="none">
            <a:spAutoFit/>
          </a:bodyPr>
          <a:lstStyle/>
          <a:p>
            <a:pPr algn="ctr"/>
            <a:r>
              <a:rPr lang="es-ES" sz="6200" b="1" dirty="0" smtClean="0">
                <a:solidFill>
                  <a:srgbClr val="009600"/>
                </a:solidFill>
                <a:latin typeface="Cooper Black" pitchFamily="18" charset="0"/>
              </a:rPr>
              <a:t>PENSAMIENTO</a:t>
            </a:r>
          </a:p>
          <a:p>
            <a:pPr algn="ctr"/>
            <a:r>
              <a:rPr lang="es-ES" sz="6200" b="1" dirty="0" smtClean="0">
                <a:solidFill>
                  <a:srgbClr val="009600"/>
                </a:solidFill>
                <a:latin typeface="Cooper Black" pitchFamily="18" charset="0"/>
              </a:rPr>
              <a:t>ACTIVO</a:t>
            </a:r>
            <a:endParaRPr lang="es-ES" sz="6200" b="1" dirty="0">
              <a:solidFill>
                <a:srgbClr val="009600"/>
              </a:solidFill>
              <a:latin typeface="Cooper Black" pitchFamily="18" charset="0"/>
            </a:endParaRPr>
          </a:p>
        </p:txBody>
      </p:sp>
      <p:sp>
        <p:nvSpPr>
          <p:cNvPr id="36" name="35 CuadroTexto"/>
          <p:cNvSpPr txBox="1"/>
          <p:nvPr/>
        </p:nvSpPr>
        <p:spPr>
          <a:xfrm>
            <a:off x="4400763" y="6390039"/>
            <a:ext cx="4704182" cy="461665"/>
          </a:xfrm>
          <a:prstGeom prst="rect">
            <a:avLst/>
          </a:prstGeom>
          <a:noFill/>
        </p:spPr>
        <p:txBody>
          <a:bodyPr wrap="square" rtlCol="0">
            <a:spAutoFit/>
          </a:bodyPr>
          <a:lstStyle/>
          <a:p>
            <a:pPr algn="r"/>
            <a:r>
              <a:rPr lang="es-ES" sz="2400" b="1" i="1" dirty="0" smtClean="0"/>
              <a:t>Lic. </a:t>
            </a:r>
            <a:r>
              <a:rPr lang="es-ES" sz="2400" b="1" i="1" dirty="0" smtClean="0">
                <a:solidFill>
                  <a:srgbClr val="0000FF"/>
                </a:solidFill>
              </a:rPr>
              <a:t>Adrián Santiago </a:t>
            </a:r>
            <a:r>
              <a:rPr lang="es-ES" sz="2400" b="1" i="1" dirty="0" err="1" smtClean="0">
                <a:solidFill>
                  <a:srgbClr val="0000FF"/>
                </a:solidFill>
              </a:rPr>
              <a:t>Miñano</a:t>
            </a:r>
            <a:r>
              <a:rPr lang="es-ES" sz="2400" b="1" i="1" dirty="0" smtClean="0">
                <a:solidFill>
                  <a:srgbClr val="0000FF"/>
                </a:solidFill>
              </a:rPr>
              <a:t> Torres</a:t>
            </a:r>
            <a:endParaRPr lang="es-ES" sz="2400" b="1" i="1" dirty="0">
              <a:solidFill>
                <a:srgbClr val="0000FF"/>
              </a:solidFill>
            </a:endParaRPr>
          </a:p>
        </p:txBody>
      </p:sp>
      <p:sp>
        <p:nvSpPr>
          <p:cNvPr id="37" name="36 Rectángulo"/>
          <p:cNvSpPr/>
          <p:nvPr/>
        </p:nvSpPr>
        <p:spPr>
          <a:xfrm>
            <a:off x="4139952" y="2419439"/>
            <a:ext cx="3945511" cy="3169801"/>
          </a:xfrm>
          <a:prstGeom prst="rect">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2" name="41 Imagen"/>
          <p:cNvPicPr>
            <a:picLocks noChangeAspect="1"/>
          </p:cNvPicPr>
          <p:nvPr/>
        </p:nvPicPr>
        <p:blipFill rotWithShape="1">
          <a:blip r:embed="rId3">
            <a:extLst>
              <a:ext uri="{28A0092B-C50C-407E-A947-70E740481C1C}">
                <a14:useLocalDpi xmlns:a14="http://schemas.microsoft.com/office/drawing/2010/main" val="0"/>
              </a:ext>
            </a:extLst>
          </a:blip>
          <a:srcRect l="9811" t="11323" r="49306" b="46931"/>
          <a:stretch/>
        </p:blipFill>
        <p:spPr>
          <a:xfrm>
            <a:off x="5557074" y="3419829"/>
            <a:ext cx="2831350" cy="2601459"/>
          </a:xfrm>
          <a:prstGeom prst="rect">
            <a:avLst/>
          </a:prstGeom>
          <a:ln>
            <a:noFill/>
          </a:ln>
        </p:spPr>
      </p:pic>
      <p:sp>
        <p:nvSpPr>
          <p:cNvPr id="43" name="42 CuadroTexto"/>
          <p:cNvSpPr txBox="1"/>
          <p:nvPr/>
        </p:nvSpPr>
        <p:spPr>
          <a:xfrm>
            <a:off x="6621403" y="4081935"/>
            <a:ext cx="1596993" cy="338554"/>
          </a:xfrm>
          <a:prstGeom prst="rect">
            <a:avLst/>
          </a:prstGeom>
          <a:noFill/>
        </p:spPr>
        <p:txBody>
          <a:bodyPr wrap="square" rtlCol="0">
            <a:spAutoFit/>
          </a:bodyPr>
          <a:lstStyle/>
          <a:p>
            <a:r>
              <a:rPr lang="es-ES" sz="1600" b="1" dirty="0" smtClean="0"/>
              <a:t>INTEGRAR</a:t>
            </a:r>
            <a:endParaRPr lang="es-ES" sz="1600" b="1" dirty="0"/>
          </a:p>
        </p:txBody>
      </p:sp>
      <p:sp>
        <p:nvSpPr>
          <p:cNvPr id="44" name="43 CuadroTexto"/>
          <p:cNvSpPr txBox="1"/>
          <p:nvPr/>
        </p:nvSpPr>
        <p:spPr>
          <a:xfrm>
            <a:off x="6149966" y="5367635"/>
            <a:ext cx="1503052" cy="338554"/>
          </a:xfrm>
          <a:prstGeom prst="rect">
            <a:avLst/>
          </a:prstGeom>
          <a:noFill/>
        </p:spPr>
        <p:txBody>
          <a:bodyPr wrap="square" rtlCol="0">
            <a:spAutoFit/>
          </a:bodyPr>
          <a:lstStyle/>
          <a:p>
            <a:r>
              <a:rPr lang="es-ES" sz="1600" b="1" dirty="0" smtClean="0"/>
              <a:t>REFINAR</a:t>
            </a:r>
            <a:endParaRPr lang="es-ES" sz="1600" b="1" dirty="0"/>
          </a:p>
        </p:txBody>
      </p:sp>
      <p:sp>
        <p:nvSpPr>
          <p:cNvPr id="45" name="44 CuadroTexto"/>
          <p:cNvSpPr txBox="1"/>
          <p:nvPr/>
        </p:nvSpPr>
        <p:spPr>
          <a:xfrm>
            <a:off x="4283968" y="4725144"/>
            <a:ext cx="1409078" cy="523220"/>
          </a:xfrm>
          <a:prstGeom prst="rect">
            <a:avLst/>
          </a:prstGeom>
          <a:noFill/>
          <a:ln>
            <a:noFill/>
          </a:ln>
        </p:spPr>
        <p:txBody>
          <a:bodyPr wrap="square" rtlCol="0">
            <a:spAutoFit/>
          </a:bodyPr>
          <a:lstStyle/>
          <a:p>
            <a:r>
              <a:rPr lang="es-ES" sz="2800" b="1" dirty="0" smtClean="0">
                <a:solidFill>
                  <a:schemeClr val="bg1"/>
                </a:solidFill>
              </a:rPr>
              <a:t>CREAR</a:t>
            </a:r>
            <a:endParaRPr lang="es-ES" sz="2800" b="1" dirty="0">
              <a:solidFill>
                <a:schemeClr val="bg1"/>
              </a:solidFill>
            </a:endParaRPr>
          </a:p>
        </p:txBody>
      </p:sp>
      <p:sp>
        <p:nvSpPr>
          <p:cNvPr id="46" name="45 Elipse"/>
          <p:cNvSpPr/>
          <p:nvPr/>
        </p:nvSpPr>
        <p:spPr>
          <a:xfrm>
            <a:off x="6777056" y="4601407"/>
            <a:ext cx="830039" cy="855968"/>
          </a:xfrm>
          <a:prstGeom prst="ellipse">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smtClean="0">
                <a:latin typeface="Algerian" pitchFamily="82" charset="0"/>
              </a:rPr>
              <a:t>4</a:t>
            </a:r>
            <a:endParaRPr lang="es-ES" sz="3200" b="1" dirty="0">
              <a:latin typeface="Algerian" pitchFamily="82" charset="0"/>
            </a:endParaRPr>
          </a:p>
        </p:txBody>
      </p:sp>
      <p:sp>
        <p:nvSpPr>
          <p:cNvPr id="47" name="46 CuadroTexto"/>
          <p:cNvSpPr txBox="1"/>
          <p:nvPr/>
        </p:nvSpPr>
        <p:spPr>
          <a:xfrm>
            <a:off x="4429180" y="3804284"/>
            <a:ext cx="1078924" cy="400110"/>
          </a:xfrm>
          <a:prstGeom prst="rect">
            <a:avLst/>
          </a:prstGeom>
          <a:noFill/>
        </p:spPr>
        <p:txBody>
          <a:bodyPr wrap="square" rtlCol="0">
            <a:spAutoFit/>
          </a:bodyPr>
          <a:lstStyle/>
          <a:p>
            <a:r>
              <a:rPr lang="es-ES" sz="2000" b="1" dirty="0" smtClean="0">
                <a:solidFill>
                  <a:schemeClr val="bg1"/>
                </a:solidFill>
              </a:rPr>
              <a:t>(CREA)</a:t>
            </a:r>
            <a:endParaRPr lang="es-ES" sz="2000" b="1" dirty="0">
              <a:solidFill>
                <a:schemeClr val="bg1"/>
              </a:solidFill>
            </a:endParaRPr>
          </a:p>
        </p:txBody>
      </p:sp>
      <p:sp>
        <p:nvSpPr>
          <p:cNvPr id="27" name="26 CuadroTexto"/>
          <p:cNvSpPr txBox="1"/>
          <p:nvPr/>
        </p:nvSpPr>
        <p:spPr>
          <a:xfrm>
            <a:off x="7593456" y="5559623"/>
            <a:ext cx="434928" cy="461665"/>
          </a:xfrm>
          <a:prstGeom prst="rect">
            <a:avLst/>
          </a:prstGeom>
          <a:noFill/>
        </p:spPr>
        <p:txBody>
          <a:bodyPr wrap="square" rtlCol="0">
            <a:spAutoFit/>
          </a:bodyPr>
          <a:lstStyle/>
          <a:p>
            <a:pPr algn="ctr"/>
            <a:r>
              <a:rPr lang="es-ES" sz="2400" b="1" dirty="0" smtClean="0"/>
              <a:t>I</a:t>
            </a:r>
            <a:endParaRPr lang="es-ES" sz="2400" b="1" dirty="0"/>
          </a:p>
        </p:txBody>
      </p:sp>
      <p:sp>
        <p:nvSpPr>
          <p:cNvPr id="4" name="3 CuadroTexto"/>
          <p:cNvSpPr txBox="1"/>
          <p:nvPr/>
        </p:nvSpPr>
        <p:spPr>
          <a:xfrm>
            <a:off x="7953496" y="5343599"/>
            <a:ext cx="434928" cy="461665"/>
          </a:xfrm>
          <a:prstGeom prst="rect">
            <a:avLst/>
          </a:prstGeom>
          <a:noFill/>
        </p:spPr>
        <p:txBody>
          <a:bodyPr wrap="square" rtlCol="0">
            <a:spAutoFit/>
          </a:bodyPr>
          <a:lstStyle/>
          <a:p>
            <a:pPr algn="ctr"/>
            <a:r>
              <a:rPr lang="es-ES" sz="2400" b="1" dirty="0" smtClean="0"/>
              <a:t>D</a:t>
            </a:r>
            <a:endParaRPr lang="es-ES" sz="2400" b="1" dirty="0"/>
          </a:p>
        </p:txBody>
      </p:sp>
      <p:sp>
        <p:nvSpPr>
          <p:cNvPr id="24" name="23 CuadroTexto"/>
          <p:cNvSpPr txBox="1"/>
          <p:nvPr/>
        </p:nvSpPr>
        <p:spPr>
          <a:xfrm>
            <a:off x="4283968" y="2607295"/>
            <a:ext cx="2425170" cy="461665"/>
          </a:xfrm>
          <a:prstGeom prst="rect">
            <a:avLst/>
          </a:prstGeom>
          <a:noFill/>
        </p:spPr>
        <p:txBody>
          <a:bodyPr wrap="square" rtlCol="0">
            <a:spAutoFit/>
          </a:bodyPr>
          <a:lstStyle/>
          <a:p>
            <a:r>
              <a:rPr lang="es-ES" sz="2400" b="1" dirty="0" smtClean="0">
                <a:solidFill>
                  <a:schemeClr val="bg1"/>
                </a:solidFill>
              </a:rPr>
              <a:t>¿Qué pasa si …?</a:t>
            </a:r>
            <a:endParaRPr lang="es-ES" sz="2400" b="1" dirty="0">
              <a:solidFill>
                <a:schemeClr val="bg1"/>
              </a:solidFill>
            </a:endParaRPr>
          </a:p>
        </p:txBody>
      </p:sp>
    </p:spTree>
    <p:extLst>
      <p:ext uri="{BB962C8B-B14F-4D97-AF65-F5344CB8AC3E}">
        <p14:creationId xmlns:p14="http://schemas.microsoft.com/office/powerpoint/2010/main" val="414019837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580">
                                          <p:stCondLst>
                                            <p:cond delay="0"/>
                                          </p:stCondLst>
                                        </p:cTn>
                                        <p:tgtEl>
                                          <p:spTgt spid="47"/>
                                        </p:tgtEl>
                                      </p:cBhvr>
                                    </p:animEffect>
                                    <p:anim calcmode="lin" valueType="num">
                                      <p:cBhvr>
                                        <p:cTn id="8"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13" dur="26">
                                          <p:stCondLst>
                                            <p:cond delay="650"/>
                                          </p:stCondLst>
                                        </p:cTn>
                                        <p:tgtEl>
                                          <p:spTgt spid="47"/>
                                        </p:tgtEl>
                                      </p:cBhvr>
                                      <p:to x="100000" y="60000"/>
                                    </p:animScale>
                                    <p:animScale>
                                      <p:cBhvr>
                                        <p:cTn id="14" dur="166" decel="50000">
                                          <p:stCondLst>
                                            <p:cond delay="676"/>
                                          </p:stCondLst>
                                        </p:cTn>
                                        <p:tgtEl>
                                          <p:spTgt spid="47"/>
                                        </p:tgtEl>
                                      </p:cBhvr>
                                      <p:to x="100000" y="100000"/>
                                    </p:animScale>
                                    <p:animScale>
                                      <p:cBhvr>
                                        <p:cTn id="15" dur="26">
                                          <p:stCondLst>
                                            <p:cond delay="1312"/>
                                          </p:stCondLst>
                                        </p:cTn>
                                        <p:tgtEl>
                                          <p:spTgt spid="47"/>
                                        </p:tgtEl>
                                      </p:cBhvr>
                                      <p:to x="100000" y="80000"/>
                                    </p:animScale>
                                    <p:animScale>
                                      <p:cBhvr>
                                        <p:cTn id="16" dur="166" decel="50000">
                                          <p:stCondLst>
                                            <p:cond delay="1338"/>
                                          </p:stCondLst>
                                        </p:cTn>
                                        <p:tgtEl>
                                          <p:spTgt spid="47"/>
                                        </p:tgtEl>
                                      </p:cBhvr>
                                      <p:to x="100000" y="100000"/>
                                    </p:animScale>
                                    <p:animScale>
                                      <p:cBhvr>
                                        <p:cTn id="17" dur="26">
                                          <p:stCondLst>
                                            <p:cond delay="1642"/>
                                          </p:stCondLst>
                                        </p:cTn>
                                        <p:tgtEl>
                                          <p:spTgt spid="47"/>
                                        </p:tgtEl>
                                      </p:cBhvr>
                                      <p:to x="100000" y="90000"/>
                                    </p:animScale>
                                    <p:animScale>
                                      <p:cBhvr>
                                        <p:cTn id="18" dur="166" decel="50000">
                                          <p:stCondLst>
                                            <p:cond delay="1668"/>
                                          </p:stCondLst>
                                        </p:cTn>
                                        <p:tgtEl>
                                          <p:spTgt spid="47"/>
                                        </p:tgtEl>
                                      </p:cBhvr>
                                      <p:to x="100000" y="100000"/>
                                    </p:animScale>
                                    <p:animScale>
                                      <p:cBhvr>
                                        <p:cTn id="19" dur="26">
                                          <p:stCondLst>
                                            <p:cond delay="1808"/>
                                          </p:stCondLst>
                                        </p:cTn>
                                        <p:tgtEl>
                                          <p:spTgt spid="47"/>
                                        </p:tgtEl>
                                      </p:cBhvr>
                                      <p:to x="100000" y="95000"/>
                                    </p:animScale>
                                    <p:animScale>
                                      <p:cBhvr>
                                        <p:cTn id="20" dur="166" decel="50000">
                                          <p:stCondLst>
                                            <p:cond delay="1834"/>
                                          </p:stCondLst>
                                        </p:cTn>
                                        <p:tgtEl>
                                          <p:spTgt spid="4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80">
                                          <p:stCondLst>
                                            <p:cond delay="0"/>
                                          </p:stCondLst>
                                        </p:cTn>
                                        <p:tgtEl>
                                          <p:spTgt spid="24"/>
                                        </p:tgtEl>
                                      </p:cBhvr>
                                    </p:animEffect>
                                    <p:anim calcmode="lin" valueType="num">
                                      <p:cBhvr>
                                        <p:cTn id="26"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31" dur="26">
                                          <p:stCondLst>
                                            <p:cond delay="650"/>
                                          </p:stCondLst>
                                        </p:cTn>
                                        <p:tgtEl>
                                          <p:spTgt spid="24"/>
                                        </p:tgtEl>
                                      </p:cBhvr>
                                      <p:to x="100000" y="60000"/>
                                    </p:animScale>
                                    <p:animScale>
                                      <p:cBhvr>
                                        <p:cTn id="32" dur="166" decel="50000">
                                          <p:stCondLst>
                                            <p:cond delay="676"/>
                                          </p:stCondLst>
                                        </p:cTn>
                                        <p:tgtEl>
                                          <p:spTgt spid="24"/>
                                        </p:tgtEl>
                                      </p:cBhvr>
                                      <p:to x="100000" y="100000"/>
                                    </p:animScale>
                                    <p:animScale>
                                      <p:cBhvr>
                                        <p:cTn id="33" dur="26">
                                          <p:stCondLst>
                                            <p:cond delay="1312"/>
                                          </p:stCondLst>
                                        </p:cTn>
                                        <p:tgtEl>
                                          <p:spTgt spid="24"/>
                                        </p:tgtEl>
                                      </p:cBhvr>
                                      <p:to x="100000" y="80000"/>
                                    </p:animScale>
                                    <p:animScale>
                                      <p:cBhvr>
                                        <p:cTn id="34" dur="166" decel="50000">
                                          <p:stCondLst>
                                            <p:cond delay="1338"/>
                                          </p:stCondLst>
                                        </p:cTn>
                                        <p:tgtEl>
                                          <p:spTgt spid="24"/>
                                        </p:tgtEl>
                                      </p:cBhvr>
                                      <p:to x="100000" y="100000"/>
                                    </p:animScale>
                                    <p:animScale>
                                      <p:cBhvr>
                                        <p:cTn id="35" dur="26">
                                          <p:stCondLst>
                                            <p:cond delay="1642"/>
                                          </p:stCondLst>
                                        </p:cTn>
                                        <p:tgtEl>
                                          <p:spTgt spid="24"/>
                                        </p:tgtEl>
                                      </p:cBhvr>
                                      <p:to x="100000" y="90000"/>
                                    </p:animScale>
                                    <p:animScale>
                                      <p:cBhvr>
                                        <p:cTn id="36" dur="166" decel="50000">
                                          <p:stCondLst>
                                            <p:cond delay="1668"/>
                                          </p:stCondLst>
                                        </p:cTn>
                                        <p:tgtEl>
                                          <p:spTgt spid="24"/>
                                        </p:tgtEl>
                                      </p:cBhvr>
                                      <p:to x="100000" y="100000"/>
                                    </p:animScale>
                                    <p:animScale>
                                      <p:cBhvr>
                                        <p:cTn id="37" dur="26">
                                          <p:stCondLst>
                                            <p:cond delay="1808"/>
                                          </p:stCondLst>
                                        </p:cTn>
                                        <p:tgtEl>
                                          <p:spTgt spid="24"/>
                                        </p:tgtEl>
                                      </p:cBhvr>
                                      <p:to x="100000" y="95000"/>
                                    </p:animScale>
                                    <p:animScale>
                                      <p:cBhvr>
                                        <p:cTn id="38" dur="166" decel="50000">
                                          <p:stCondLst>
                                            <p:cond delay="1834"/>
                                          </p:stCondLst>
                                        </p:cTn>
                                        <p:tgtEl>
                                          <p:spTgt spid="2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1143000"/>
          </a:xfrm>
        </p:spPr>
        <p:txBody>
          <a:bodyPr>
            <a:normAutofit/>
          </a:bodyPr>
          <a:lstStyle/>
          <a:p>
            <a:r>
              <a:rPr lang="es-ES" sz="6000" b="1" dirty="0" smtClean="0">
                <a:solidFill>
                  <a:srgbClr val="009600"/>
                </a:solidFill>
              </a:rPr>
              <a:t>Elena G. White</a:t>
            </a:r>
            <a:endParaRPr lang="es-ES" sz="6000" b="1" dirty="0">
              <a:solidFill>
                <a:srgbClr val="009600"/>
              </a:solidFill>
            </a:endParaRPr>
          </a:p>
        </p:txBody>
      </p:sp>
      <p:sp>
        <p:nvSpPr>
          <p:cNvPr id="3" name="2 Marcador de contenido"/>
          <p:cNvSpPr>
            <a:spLocks noGrp="1"/>
          </p:cNvSpPr>
          <p:nvPr>
            <p:ph idx="1"/>
          </p:nvPr>
        </p:nvSpPr>
        <p:spPr>
          <a:xfrm>
            <a:off x="251520" y="2060848"/>
            <a:ext cx="8568952" cy="4248472"/>
          </a:xfrm>
          <a:ln>
            <a:noFill/>
          </a:ln>
        </p:spPr>
        <p:txBody>
          <a:bodyPr>
            <a:noAutofit/>
          </a:bodyPr>
          <a:lstStyle/>
          <a:p>
            <a:pPr marL="0" indent="0" algn="just">
              <a:buNone/>
            </a:pPr>
            <a:r>
              <a:rPr lang="es-ES" sz="3800" dirty="0" smtClean="0">
                <a:latin typeface="+mj-lt"/>
              </a:rPr>
              <a:t> </a:t>
            </a:r>
            <a:r>
              <a:rPr lang="es-ES" sz="3800" dirty="0">
                <a:latin typeface="+mj-lt"/>
              </a:rPr>
              <a:t>"Los que por naturaleza tienen movimientos lentos, procuren ser </a:t>
            </a:r>
            <a:r>
              <a:rPr lang="es-ES" sz="3800" dirty="0">
                <a:solidFill>
                  <a:srgbClr val="009600"/>
                </a:solidFill>
                <a:latin typeface="+mj-lt"/>
              </a:rPr>
              <a:t>activos</a:t>
            </a:r>
            <a:r>
              <a:rPr lang="es-ES" sz="3800" dirty="0">
                <a:latin typeface="+mj-lt"/>
              </a:rPr>
              <a:t>, rápidos y enérgicos, recordando las palabras del apóstol: "En lo que requiere diligencia, no perezosos; fervientes en espíritu, sirviendo al </a:t>
            </a:r>
            <a:r>
              <a:rPr lang="es-ES" sz="3800" dirty="0" smtClean="0">
                <a:latin typeface="+mj-lt"/>
              </a:rPr>
              <a:t>Señor“</a:t>
            </a:r>
          </a:p>
          <a:p>
            <a:pPr marL="0" indent="0" algn="r">
              <a:buNone/>
            </a:pPr>
            <a:r>
              <a:rPr lang="es-ES" sz="3800" dirty="0" smtClean="0">
                <a:latin typeface="+mj-lt"/>
              </a:rPr>
              <a:t>(Conducción del Niño, pág. 116)</a:t>
            </a:r>
          </a:p>
        </p:txBody>
      </p:sp>
      <p:grpSp>
        <p:nvGrpSpPr>
          <p:cNvPr id="15" name="14 Grupo"/>
          <p:cNvGrpSpPr/>
          <p:nvPr/>
        </p:nvGrpSpPr>
        <p:grpSpPr>
          <a:xfrm>
            <a:off x="-36512" y="292997"/>
            <a:ext cx="1183397" cy="1047771"/>
            <a:chOff x="-36512" y="-47793"/>
            <a:chExt cx="1440160" cy="1316553"/>
          </a:xfrm>
        </p:grpSpPr>
        <p:grpSp>
          <p:nvGrpSpPr>
            <p:cNvPr id="16" name="15 Grupo"/>
            <p:cNvGrpSpPr/>
            <p:nvPr/>
          </p:nvGrpSpPr>
          <p:grpSpPr>
            <a:xfrm>
              <a:off x="-36512" y="-47793"/>
              <a:ext cx="1440160" cy="1316553"/>
              <a:chOff x="1691680" y="1352809"/>
              <a:chExt cx="3240360" cy="2940287"/>
            </a:xfrm>
          </p:grpSpPr>
          <p:sp>
            <p:nvSpPr>
              <p:cNvPr id="22" name="21 Rectángulo"/>
              <p:cNvSpPr/>
              <p:nvPr/>
            </p:nvSpPr>
            <p:spPr>
              <a:xfrm>
                <a:off x="2123728" y="1772850"/>
                <a:ext cx="2376000" cy="2309969"/>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solidFill>
                    <a:srgbClr val="C00000"/>
                  </a:solidFill>
                </a:endParaRPr>
              </a:p>
            </p:txBody>
          </p:sp>
          <p:cxnSp>
            <p:nvCxnSpPr>
              <p:cNvPr id="23" name="22 Conector recto"/>
              <p:cNvCxnSpPr/>
              <p:nvPr/>
            </p:nvCxnSpPr>
            <p:spPr>
              <a:xfrm>
                <a:off x="3333462" y="1352809"/>
                <a:ext cx="0" cy="29402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23 Conector recto"/>
              <p:cNvCxnSpPr/>
              <p:nvPr/>
            </p:nvCxnSpPr>
            <p:spPr>
              <a:xfrm>
                <a:off x="1864499" y="1520825"/>
                <a:ext cx="285151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flipV="1">
                <a:off x="1907704" y="1520825"/>
                <a:ext cx="285654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a:off x="1691680" y="2913985"/>
                <a:ext cx="32403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 name="16 Grupo"/>
            <p:cNvGrpSpPr/>
            <p:nvPr/>
          </p:nvGrpSpPr>
          <p:grpSpPr>
            <a:xfrm>
              <a:off x="40296" y="30607"/>
              <a:ext cx="1254162" cy="1238153"/>
              <a:chOff x="40296" y="30606"/>
              <a:chExt cx="1254163" cy="1238154"/>
            </a:xfrm>
          </p:grpSpPr>
          <p:sp>
            <p:nvSpPr>
              <p:cNvPr id="18" name="17 Elipse"/>
              <p:cNvSpPr/>
              <p:nvPr/>
            </p:nvSpPr>
            <p:spPr>
              <a:xfrm>
                <a:off x="798331" y="30606"/>
                <a:ext cx="480053" cy="466964"/>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sp>
            <p:nvSpPr>
              <p:cNvPr id="19" name="18 Elipse"/>
              <p:cNvSpPr/>
              <p:nvPr/>
            </p:nvSpPr>
            <p:spPr>
              <a:xfrm>
                <a:off x="46320" y="61728"/>
                <a:ext cx="480053" cy="466964"/>
              </a:xfrm>
              <a:prstGeom prst="ellipse">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latin typeface="Algerian" pitchFamily="82" charset="0"/>
                  </a:rPr>
                  <a:t>4</a:t>
                </a:r>
                <a:endParaRPr lang="es-ES" sz="2400" b="1" dirty="0">
                  <a:latin typeface="Algerian" pitchFamily="82" charset="0"/>
                </a:endParaRPr>
              </a:p>
            </p:txBody>
          </p:sp>
          <p:sp>
            <p:nvSpPr>
              <p:cNvPr id="20" name="19 Elipse"/>
              <p:cNvSpPr/>
              <p:nvPr/>
            </p:nvSpPr>
            <p:spPr>
              <a:xfrm>
                <a:off x="814406" y="786635"/>
                <a:ext cx="480053" cy="466964"/>
              </a:xfrm>
              <a:prstGeom prst="ellipse">
                <a:avLst/>
              </a:prstGeom>
              <a:solidFill>
                <a:srgbClr val="E3A30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solidFill>
                    <a:schemeClr val="bg1"/>
                  </a:solidFill>
                  <a:latin typeface="Algerian" pitchFamily="82" charset="0"/>
                </a:endParaRPr>
              </a:p>
            </p:txBody>
          </p:sp>
          <p:sp>
            <p:nvSpPr>
              <p:cNvPr id="21" name="20 Elipse"/>
              <p:cNvSpPr/>
              <p:nvPr/>
            </p:nvSpPr>
            <p:spPr>
              <a:xfrm>
                <a:off x="40296" y="801796"/>
                <a:ext cx="480053" cy="466964"/>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grpSp>
      </p:grpSp>
    </p:spTree>
    <p:extLst>
      <p:ext uri="{BB962C8B-B14F-4D97-AF65-F5344CB8AC3E}">
        <p14:creationId xmlns:p14="http://schemas.microsoft.com/office/powerpoint/2010/main" val="1770817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rgbClr val="009600"/>
          </a:solidFill>
        </p:spPr>
        <p:txBody>
          <a:bodyPr/>
          <a:lstStyle/>
          <a:p>
            <a:r>
              <a:rPr lang="es-ES" b="1" dirty="0" smtClean="0">
                <a:solidFill>
                  <a:schemeClr val="bg1"/>
                </a:solidFill>
              </a:rPr>
              <a:t>DESCRIPCIÓN</a:t>
            </a:r>
            <a:endParaRPr lang="es-ES" b="1" dirty="0">
              <a:solidFill>
                <a:schemeClr val="bg1"/>
              </a:solidFill>
            </a:endParaRPr>
          </a:p>
        </p:txBody>
      </p:sp>
      <p:sp>
        <p:nvSpPr>
          <p:cNvPr id="3" name="2 Marcador de contenido"/>
          <p:cNvSpPr>
            <a:spLocks noGrp="1"/>
          </p:cNvSpPr>
          <p:nvPr>
            <p:ph idx="1"/>
          </p:nvPr>
        </p:nvSpPr>
        <p:spPr>
          <a:xfrm>
            <a:off x="35497" y="1677747"/>
            <a:ext cx="9108504" cy="4991613"/>
          </a:xfrm>
        </p:spPr>
        <p:txBody>
          <a:bodyPr>
            <a:normAutofit fontScale="92500" lnSpcReduction="20000"/>
          </a:bodyPr>
          <a:lstStyle/>
          <a:p>
            <a:r>
              <a:rPr lang="es-ES" dirty="0" smtClean="0"/>
              <a:t>Busca experiencias nuevas, son de mente abierta, nada escépticos y acometen con entusiasmo las tareas nuevas.</a:t>
            </a:r>
          </a:p>
          <a:p>
            <a:r>
              <a:rPr lang="es-ES" dirty="0" smtClean="0"/>
              <a:t>Piensan que hay que intentarlo todo por lo menos una vez.</a:t>
            </a:r>
          </a:p>
          <a:p>
            <a:r>
              <a:rPr lang="es-ES" dirty="0" smtClean="0"/>
              <a:t>En cuanto desciende la situación de una novedad comienzan a buscar la próxima.</a:t>
            </a:r>
          </a:p>
          <a:p>
            <a:r>
              <a:rPr lang="es-ES" dirty="0" smtClean="0"/>
              <a:t>Se crecen ante los desafíos que suponen nuevas experiencias, y se aburren con los largos plazos.</a:t>
            </a:r>
          </a:p>
          <a:p>
            <a:r>
              <a:rPr lang="es-ES" dirty="0" smtClean="0"/>
              <a:t>Son personas muy de grupo que se involucran en los asuntos de los demás y centran a su alrededor todas las actividades.</a:t>
            </a:r>
          </a:p>
          <a:p>
            <a:endParaRPr lang="es-ES" dirty="0" smtClean="0"/>
          </a:p>
        </p:txBody>
      </p:sp>
      <p:grpSp>
        <p:nvGrpSpPr>
          <p:cNvPr id="5" name="4 Grupo"/>
          <p:cNvGrpSpPr/>
          <p:nvPr/>
        </p:nvGrpSpPr>
        <p:grpSpPr>
          <a:xfrm>
            <a:off x="-36512" y="284302"/>
            <a:ext cx="1183397" cy="1047771"/>
            <a:chOff x="-36512" y="-47793"/>
            <a:chExt cx="1440160" cy="1316553"/>
          </a:xfrm>
        </p:grpSpPr>
        <p:grpSp>
          <p:nvGrpSpPr>
            <p:cNvPr id="10" name="9 Grupo"/>
            <p:cNvGrpSpPr/>
            <p:nvPr/>
          </p:nvGrpSpPr>
          <p:grpSpPr>
            <a:xfrm>
              <a:off x="-36512" y="-47793"/>
              <a:ext cx="1440160" cy="1316553"/>
              <a:chOff x="1691680" y="1352809"/>
              <a:chExt cx="3240360" cy="2940287"/>
            </a:xfrm>
          </p:grpSpPr>
          <p:sp>
            <p:nvSpPr>
              <p:cNvPr id="11" name="10 Rectángulo"/>
              <p:cNvSpPr/>
              <p:nvPr/>
            </p:nvSpPr>
            <p:spPr>
              <a:xfrm>
                <a:off x="2123728" y="1772850"/>
                <a:ext cx="2376000" cy="2309969"/>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solidFill>
                    <a:srgbClr val="C00000"/>
                  </a:solidFill>
                </a:endParaRPr>
              </a:p>
            </p:txBody>
          </p:sp>
          <p:cxnSp>
            <p:nvCxnSpPr>
              <p:cNvPr id="12" name="11 Conector recto"/>
              <p:cNvCxnSpPr/>
              <p:nvPr/>
            </p:nvCxnSpPr>
            <p:spPr>
              <a:xfrm>
                <a:off x="3333462" y="1352809"/>
                <a:ext cx="0" cy="29402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1864499" y="1520825"/>
                <a:ext cx="285151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flipV="1">
                <a:off x="1907704" y="1520825"/>
                <a:ext cx="285654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a:off x="1691680" y="2913985"/>
                <a:ext cx="32403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4" name="3 Grupo"/>
            <p:cNvGrpSpPr/>
            <p:nvPr/>
          </p:nvGrpSpPr>
          <p:grpSpPr>
            <a:xfrm>
              <a:off x="40296" y="30607"/>
              <a:ext cx="1254162" cy="1238153"/>
              <a:chOff x="40296" y="30607"/>
              <a:chExt cx="1254162" cy="1238153"/>
            </a:xfrm>
          </p:grpSpPr>
          <p:sp>
            <p:nvSpPr>
              <p:cNvPr id="16" name="15 Elipse"/>
              <p:cNvSpPr/>
              <p:nvPr/>
            </p:nvSpPr>
            <p:spPr>
              <a:xfrm>
                <a:off x="798330" y="30607"/>
                <a:ext cx="480053" cy="46696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sp>
            <p:nvSpPr>
              <p:cNvPr id="17" name="16 Elipse"/>
              <p:cNvSpPr/>
              <p:nvPr/>
            </p:nvSpPr>
            <p:spPr>
              <a:xfrm>
                <a:off x="46320" y="61729"/>
                <a:ext cx="480053" cy="466965"/>
              </a:xfrm>
              <a:prstGeom prst="ellipse">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latin typeface="Algerian" pitchFamily="82" charset="0"/>
                  </a:rPr>
                  <a:t>4</a:t>
                </a:r>
                <a:endParaRPr lang="es-ES" sz="2400" b="1" dirty="0">
                  <a:latin typeface="Algerian" pitchFamily="82" charset="0"/>
                </a:endParaRPr>
              </a:p>
            </p:txBody>
          </p:sp>
          <p:sp>
            <p:nvSpPr>
              <p:cNvPr id="18" name="17 Elipse"/>
              <p:cNvSpPr/>
              <p:nvPr/>
            </p:nvSpPr>
            <p:spPr>
              <a:xfrm>
                <a:off x="814405" y="786635"/>
                <a:ext cx="480053" cy="466965"/>
              </a:xfrm>
              <a:prstGeom prst="ellipse">
                <a:avLst/>
              </a:prstGeom>
              <a:solidFill>
                <a:srgbClr val="E3A30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solidFill>
                    <a:schemeClr val="bg1"/>
                  </a:solidFill>
                  <a:latin typeface="Algerian" pitchFamily="82" charset="0"/>
                </a:endParaRPr>
              </a:p>
            </p:txBody>
          </p:sp>
          <p:sp>
            <p:nvSpPr>
              <p:cNvPr id="19" name="18 Elipse"/>
              <p:cNvSpPr/>
              <p:nvPr/>
            </p:nvSpPr>
            <p:spPr>
              <a:xfrm>
                <a:off x="40296" y="801795"/>
                <a:ext cx="480053" cy="466965"/>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grpSp>
      </p:grpSp>
    </p:spTree>
    <p:extLst>
      <p:ext uri="{BB962C8B-B14F-4D97-AF65-F5344CB8AC3E}">
        <p14:creationId xmlns:p14="http://schemas.microsoft.com/office/powerpoint/2010/main" val="25237302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rgbClr val="009600"/>
          </a:solidFill>
        </p:spPr>
        <p:txBody>
          <a:bodyPr/>
          <a:lstStyle/>
          <a:p>
            <a:r>
              <a:rPr lang="es-ES" b="1" dirty="0" smtClean="0">
                <a:solidFill>
                  <a:schemeClr val="bg1"/>
                </a:solidFill>
              </a:rPr>
              <a:t>CARACTERÍSTICAS</a:t>
            </a:r>
            <a:endParaRPr lang="es-ES" b="1" dirty="0">
              <a:solidFill>
                <a:schemeClr val="bg1"/>
              </a:solidFill>
            </a:endParaRPr>
          </a:p>
        </p:txBody>
      </p:sp>
      <p:sp>
        <p:nvSpPr>
          <p:cNvPr id="3" name="2 Marcador de contenido"/>
          <p:cNvSpPr>
            <a:spLocks noGrp="1"/>
          </p:cNvSpPr>
          <p:nvPr>
            <p:ph idx="1"/>
          </p:nvPr>
        </p:nvSpPr>
        <p:spPr>
          <a:xfrm>
            <a:off x="0" y="1412776"/>
            <a:ext cx="9144000" cy="5616624"/>
          </a:xfrm>
        </p:spPr>
        <p:txBody>
          <a:bodyPr>
            <a:normAutofit fontScale="92500" lnSpcReduction="20000"/>
          </a:bodyPr>
          <a:lstStyle/>
          <a:p>
            <a:r>
              <a:rPr lang="es-ES" dirty="0" smtClean="0"/>
              <a:t>Se caracteriza por el gusto en implicarse concretamente en una experiencia, de prolongar en la actividad “aquí y ahora”.</a:t>
            </a:r>
          </a:p>
          <a:p>
            <a:r>
              <a:rPr lang="es-ES" dirty="0" smtClean="0"/>
              <a:t>Este gusto es particularmente estimulado cuando la experiencia comporta un elemento de novedad o de desafío y que hay la posibilidad de jugar un rol activo en interacción con las otras personas.</a:t>
            </a:r>
          </a:p>
          <a:p>
            <a:r>
              <a:rPr lang="es-ES" dirty="0" smtClean="0"/>
              <a:t>El </a:t>
            </a:r>
            <a:r>
              <a:rPr lang="es-ES" dirty="0"/>
              <a:t>E</a:t>
            </a:r>
            <a:r>
              <a:rPr lang="es-ES" dirty="0" smtClean="0"/>
              <a:t>stilo </a:t>
            </a:r>
            <a:r>
              <a:rPr lang="es-ES" dirty="0"/>
              <a:t>A</a:t>
            </a:r>
            <a:r>
              <a:rPr lang="es-ES" dirty="0" smtClean="0"/>
              <a:t>ctivo es marcado por el gusto en comprometerse con las personas, de confrontar sus ideas a las suyas y de relevar desafíos o resolver problemas en equipos.</a:t>
            </a:r>
          </a:p>
          <a:p>
            <a:r>
              <a:rPr lang="es-ES" dirty="0" smtClean="0"/>
              <a:t>Se caracteriza también por la preferencia de invención de ideas en falta de contradicciones de estructura o de normas.</a:t>
            </a:r>
          </a:p>
        </p:txBody>
      </p:sp>
      <p:grpSp>
        <p:nvGrpSpPr>
          <p:cNvPr id="4" name="3 Grupo"/>
          <p:cNvGrpSpPr/>
          <p:nvPr/>
        </p:nvGrpSpPr>
        <p:grpSpPr>
          <a:xfrm>
            <a:off x="-36512" y="284302"/>
            <a:ext cx="1183397" cy="1047771"/>
            <a:chOff x="-36512" y="-47793"/>
            <a:chExt cx="1440160" cy="1316553"/>
          </a:xfrm>
        </p:grpSpPr>
        <p:grpSp>
          <p:nvGrpSpPr>
            <p:cNvPr id="5" name="4 Grupo"/>
            <p:cNvGrpSpPr/>
            <p:nvPr/>
          </p:nvGrpSpPr>
          <p:grpSpPr>
            <a:xfrm>
              <a:off x="-36512" y="-47793"/>
              <a:ext cx="1440160" cy="1316553"/>
              <a:chOff x="1691680" y="1352809"/>
              <a:chExt cx="3240360" cy="2940287"/>
            </a:xfrm>
          </p:grpSpPr>
          <p:sp>
            <p:nvSpPr>
              <p:cNvPr id="11" name="10 Rectángulo"/>
              <p:cNvSpPr/>
              <p:nvPr/>
            </p:nvSpPr>
            <p:spPr>
              <a:xfrm>
                <a:off x="2123728" y="1772850"/>
                <a:ext cx="2376000" cy="2309969"/>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solidFill>
                    <a:srgbClr val="C00000"/>
                  </a:solidFill>
                </a:endParaRPr>
              </a:p>
            </p:txBody>
          </p:sp>
          <p:cxnSp>
            <p:nvCxnSpPr>
              <p:cNvPr id="12" name="11 Conector recto"/>
              <p:cNvCxnSpPr/>
              <p:nvPr/>
            </p:nvCxnSpPr>
            <p:spPr>
              <a:xfrm>
                <a:off x="3333462" y="1352809"/>
                <a:ext cx="0" cy="29402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1864499" y="1520825"/>
                <a:ext cx="285151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flipV="1">
                <a:off x="1907704" y="1520825"/>
                <a:ext cx="285654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a:off x="1691680" y="2913985"/>
                <a:ext cx="32403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6" name="5 Grupo"/>
            <p:cNvGrpSpPr/>
            <p:nvPr/>
          </p:nvGrpSpPr>
          <p:grpSpPr>
            <a:xfrm>
              <a:off x="40296" y="30607"/>
              <a:ext cx="1254162" cy="1238153"/>
              <a:chOff x="40296" y="30607"/>
              <a:chExt cx="1254162" cy="1238153"/>
            </a:xfrm>
          </p:grpSpPr>
          <p:sp>
            <p:nvSpPr>
              <p:cNvPr id="7" name="6 Elipse"/>
              <p:cNvSpPr/>
              <p:nvPr/>
            </p:nvSpPr>
            <p:spPr>
              <a:xfrm>
                <a:off x="798330" y="30607"/>
                <a:ext cx="480053" cy="46696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sp>
            <p:nvSpPr>
              <p:cNvPr id="8" name="7 Elipse"/>
              <p:cNvSpPr/>
              <p:nvPr/>
            </p:nvSpPr>
            <p:spPr>
              <a:xfrm>
                <a:off x="46320" y="61729"/>
                <a:ext cx="480053" cy="466965"/>
              </a:xfrm>
              <a:prstGeom prst="ellipse">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latin typeface="Algerian" pitchFamily="82" charset="0"/>
                  </a:rPr>
                  <a:t>4</a:t>
                </a:r>
                <a:endParaRPr lang="es-ES" sz="2400" b="1" dirty="0">
                  <a:latin typeface="Algerian" pitchFamily="82" charset="0"/>
                </a:endParaRPr>
              </a:p>
            </p:txBody>
          </p:sp>
          <p:sp>
            <p:nvSpPr>
              <p:cNvPr id="9" name="8 Elipse"/>
              <p:cNvSpPr/>
              <p:nvPr/>
            </p:nvSpPr>
            <p:spPr>
              <a:xfrm>
                <a:off x="814405" y="786635"/>
                <a:ext cx="480053" cy="466965"/>
              </a:xfrm>
              <a:prstGeom prst="ellipse">
                <a:avLst/>
              </a:prstGeom>
              <a:solidFill>
                <a:srgbClr val="E3A30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solidFill>
                    <a:schemeClr val="bg1"/>
                  </a:solidFill>
                  <a:latin typeface="Algerian" pitchFamily="82" charset="0"/>
                </a:endParaRPr>
              </a:p>
            </p:txBody>
          </p:sp>
          <p:sp>
            <p:nvSpPr>
              <p:cNvPr id="10" name="9 Elipse"/>
              <p:cNvSpPr/>
              <p:nvPr/>
            </p:nvSpPr>
            <p:spPr>
              <a:xfrm>
                <a:off x="40296" y="801795"/>
                <a:ext cx="480053" cy="466965"/>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grpSp>
      </p:grpSp>
    </p:spTree>
    <p:extLst>
      <p:ext uri="{BB962C8B-B14F-4D97-AF65-F5344CB8AC3E}">
        <p14:creationId xmlns:p14="http://schemas.microsoft.com/office/powerpoint/2010/main" val="27610753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2008" y="1556792"/>
            <a:ext cx="8964488" cy="5184576"/>
          </a:xfrm>
        </p:spPr>
        <p:txBody>
          <a:bodyPr>
            <a:normAutofit fontScale="85000" lnSpcReduction="20000"/>
          </a:bodyPr>
          <a:lstStyle/>
          <a:p>
            <a:pPr marL="0" indent="0">
              <a:buNone/>
            </a:pPr>
            <a:r>
              <a:rPr lang="es-ES" dirty="0" smtClean="0"/>
              <a:t>El aprendizaje resultará más difícil a estos alumnos cuando tengan que:</a:t>
            </a:r>
          </a:p>
          <a:p>
            <a:r>
              <a:rPr lang="es-ES" dirty="0" smtClean="0"/>
              <a:t>Exponer temas con mucha carga teórica: explicar causas, antecedentes, etc.</a:t>
            </a:r>
          </a:p>
          <a:p>
            <a:r>
              <a:rPr lang="es-ES" dirty="0" smtClean="0"/>
              <a:t>Asimilar, analizar e interpretar muchos datos que no están claros.</a:t>
            </a:r>
          </a:p>
          <a:p>
            <a:r>
              <a:rPr lang="es-ES" dirty="0" smtClean="0"/>
              <a:t>Trabajar en solitario, leer, escribir o pensar solo.</a:t>
            </a:r>
          </a:p>
          <a:p>
            <a:r>
              <a:rPr lang="es-ES" dirty="0" smtClean="0"/>
              <a:t>Evaluar antemano lo que se va a aprender.</a:t>
            </a:r>
          </a:p>
          <a:p>
            <a:r>
              <a:rPr lang="es-ES" dirty="0" smtClean="0"/>
              <a:t>Hacer trabajos que exijan mucho detalle.</a:t>
            </a:r>
          </a:p>
          <a:p>
            <a:r>
              <a:rPr lang="es-ES" dirty="0" smtClean="0"/>
              <a:t>Estar pasivo: oír conferencias, monólogos, explicaciones de posiciones de cómo deben hacerse las cosas, etc.</a:t>
            </a:r>
          </a:p>
          <a:p>
            <a:r>
              <a:rPr lang="es-ES" dirty="0" smtClean="0"/>
              <a:t>Asimilar, analizar e interpretar gran cantidad de datos sin herencia.</a:t>
            </a:r>
          </a:p>
          <a:p>
            <a:endParaRPr lang="es-ES" dirty="0" smtClean="0"/>
          </a:p>
        </p:txBody>
      </p:sp>
      <p:sp>
        <p:nvSpPr>
          <p:cNvPr id="6" name="5 Título"/>
          <p:cNvSpPr>
            <a:spLocks noGrp="1"/>
          </p:cNvSpPr>
          <p:nvPr>
            <p:ph type="title"/>
          </p:nvPr>
        </p:nvSpPr>
        <p:spPr>
          <a:xfrm>
            <a:off x="0" y="274638"/>
            <a:ext cx="9144000" cy="1143000"/>
          </a:xfrm>
          <a:solidFill>
            <a:srgbClr val="009600"/>
          </a:solidFill>
        </p:spPr>
        <p:txBody>
          <a:bodyPr/>
          <a:lstStyle/>
          <a:p>
            <a:r>
              <a:rPr lang="es-ES" b="1" dirty="0" smtClean="0">
                <a:solidFill>
                  <a:schemeClr val="bg1"/>
                </a:solidFill>
              </a:rPr>
              <a:t>POSIBLES DIFICULTADES</a:t>
            </a:r>
            <a:endParaRPr lang="es-ES" b="1" dirty="0">
              <a:solidFill>
                <a:schemeClr val="bg1"/>
              </a:solidFill>
            </a:endParaRPr>
          </a:p>
        </p:txBody>
      </p:sp>
      <p:grpSp>
        <p:nvGrpSpPr>
          <p:cNvPr id="4" name="3 Grupo"/>
          <p:cNvGrpSpPr/>
          <p:nvPr/>
        </p:nvGrpSpPr>
        <p:grpSpPr>
          <a:xfrm>
            <a:off x="-36512" y="284302"/>
            <a:ext cx="1183397" cy="1047771"/>
            <a:chOff x="-36512" y="-47793"/>
            <a:chExt cx="1440160" cy="1316553"/>
          </a:xfrm>
        </p:grpSpPr>
        <p:grpSp>
          <p:nvGrpSpPr>
            <p:cNvPr id="5" name="4 Grupo"/>
            <p:cNvGrpSpPr/>
            <p:nvPr/>
          </p:nvGrpSpPr>
          <p:grpSpPr>
            <a:xfrm>
              <a:off x="-36512" y="-47793"/>
              <a:ext cx="1440160" cy="1316553"/>
              <a:chOff x="1691680" y="1352809"/>
              <a:chExt cx="3240360" cy="2940287"/>
            </a:xfrm>
          </p:grpSpPr>
          <p:sp>
            <p:nvSpPr>
              <p:cNvPr id="12" name="11 Rectángulo"/>
              <p:cNvSpPr/>
              <p:nvPr/>
            </p:nvSpPr>
            <p:spPr>
              <a:xfrm>
                <a:off x="2123728" y="1772850"/>
                <a:ext cx="2376000" cy="2309969"/>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solidFill>
                    <a:srgbClr val="C00000"/>
                  </a:solidFill>
                </a:endParaRPr>
              </a:p>
            </p:txBody>
          </p:sp>
          <p:cxnSp>
            <p:nvCxnSpPr>
              <p:cNvPr id="13" name="12 Conector recto"/>
              <p:cNvCxnSpPr/>
              <p:nvPr/>
            </p:nvCxnSpPr>
            <p:spPr>
              <a:xfrm>
                <a:off x="3333462" y="1352809"/>
                <a:ext cx="0" cy="29402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a:off x="1864499" y="1520825"/>
                <a:ext cx="285151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flipV="1">
                <a:off x="1907704" y="1520825"/>
                <a:ext cx="285654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6" name="15 Conector recto"/>
              <p:cNvCxnSpPr/>
              <p:nvPr/>
            </p:nvCxnSpPr>
            <p:spPr>
              <a:xfrm>
                <a:off x="1691680" y="2913985"/>
                <a:ext cx="32403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7" name="6 Grupo"/>
            <p:cNvGrpSpPr/>
            <p:nvPr/>
          </p:nvGrpSpPr>
          <p:grpSpPr>
            <a:xfrm>
              <a:off x="40296" y="30607"/>
              <a:ext cx="1254162" cy="1238153"/>
              <a:chOff x="40296" y="30607"/>
              <a:chExt cx="1254162" cy="1238153"/>
            </a:xfrm>
          </p:grpSpPr>
          <p:sp>
            <p:nvSpPr>
              <p:cNvPr id="8" name="7 Elipse"/>
              <p:cNvSpPr/>
              <p:nvPr/>
            </p:nvSpPr>
            <p:spPr>
              <a:xfrm>
                <a:off x="798330" y="30607"/>
                <a:ext cx="480053" cy="46696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sp>
            <p:nvSpPr>
              <p:cNvPr id="9" name="8 Elipse"/>
              <p:cNvSpPr/>
              <p:nvPr/>
            </p:nvSpPr>
            <p:spPr>
              <a:xfrm>
                <a:off x="46320" y="61729"/>
                <a:ext cx="480053" cy="466965"/>
              </a:xfrm>
              <a:prstGeom prst="ellipse">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latin typeface="Algerian" pitchFamily="82" charset="0"/>
                  </a:rPr>
                  <a:t>4</a:t>
                </a:r>
                <a:endParaRPr lang="es-ES" sz="2400" b="1" dirty="0">
                  <a:latin typeface="Algerian" pitchFamily="82" charset="0"/>
                </a:endParaRPr>
              </a:p>
            </p:txBody>
          </p:sp>
          <p:sp>
            <p:nvSpPr>
              <p:cNvPr id="10" name="9 Elipse"/>
              <p:cNvSpPr/>
              <p:nvPr/>
            </p:nvSpPr>
            <p:spPr>
              <a:xfrm>
                <a:off x="814405" y="786635"/>
                <a:ext cx="480053" cy="466965"/>
              </a:xfrm>
              <a:prstGeom prst="ellipse">
                <a:avLst/>
              </a:prstGeom>
              <a:solidFill>
                <a:srgbClr val="E3A30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solidFill>
                    <a:schemeClr val="bg1"/>
                  </a:solidFill>
                  <a:latin typeface="Algerian" pitchFamily="82" charset="0"/>
                </a:endParaRPr>
              </a:p>
            </p:txBody>
          </p:sp>
          <p:sp>
            <p:nvSpPr>
              <p:cNvPr id="11" name="10 Elipse"/>
              <p:cNvSpPr/>
              <p:nvPr/>
            </p:nvSpPr>
            <p:spPr>
              <a:xfrm>
                <a:off x="40296" y="801795"/>
                <a:ext cx="480053" cy="466965"/>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grpSp>
      </p:grpSp>
    </p:spTree>
    <p:extLst>
      <p:ext uri="{BB962C8B-B14F-4D97-AF65-F5344CB8AC3E}">
        <p14:creationId xmlns:p14="http://schemas.microsoft.com/office/powerpoint/2010/main" val="46302554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rgbClr val="009600"/>
          </a:solidFill>
        </p:spPr>
        <p:txBody>
          <a:bodyPr/>
          <a:lstStyle/>
          <a:p>
            <a:pPr algn="r"/>
            <a:r>
              <a:rPr lang="es-ES" b="1" dirty="0" smtClean="0">
                <a:solidFill>
                  <a:schemeClr val="bg1"/>
                </a:solidFill>
              </a:rPr>
              <a:t>¿CÓMO APRENDERÁN MEJOR? - I</a:t>
            </a:r>
            <a:endParaRPr lang="es-ES" b="1" dirty="0">
              <a:solidFill>
                <a:schemeClr val="bg1"/>
              </a:solidFill>
            </a:endParaRPr>
          </a:p>
        </p:txBody>
      </p:sp>
      <p:sp>
        <p:nvSpPr>
          <p:cNvPr id="3" name="2 Marcador de contenido"/>
          <p:cNvSpPr>
            <a:spLocks noGrp="1"/>
          </p:cNvSpPr>
          <p:nvPr>
            <p:ph idx="1"/>
          </p:nvPr>
        </p:nvSpPr>
        <p:spPr>
          <a:xfrm>
            <a:off x="179512" y="1916832"/>
            <a:ext cx="8507288" cy="4680520"/>
          </a:xfrm>
        </p:spPr>
        <p:txBody>
          <a:bodyPr>
            <a:normAutofit/>
          </a:bodyPr>
          <a:lstStyle/>
          <a:p>
            <a:pPr marL="0" indent="0">
              <a:buNone/>
            </a:pPr>
            <a:r>
              <a:rPr lang="es-ES" dirty="0" smtClean="0"/>
              <a:t>Los que tienen preferencia alta o muy alta en Estilo Activo aprenderán mejor cuando puedan:</a:t>
            </a:r>
          </a:p>
          <a:p>
            <a:r>
              <a:rPr lang="es-ES" dirty="0" smtClean="0"/>
              <a:t>Intentar cosas nuevas, nuevas experiencias, nuevas oportunidades.</a:t>
            </a:r>
          </a:p>
          <a:p>
            <a:r>
              <a:rPr lang="es-ES" dirty="0" smtClean="0"/>
              <a:t>Competir en equipo.</a:t>
            </a:r>
          </a:p>
          <a:p>
            <a:r>
              <a:rPr lang="es-ES" dirty="0" smtClean="0"/>
              <a:t>Resolver problemas.</a:t>
            </a:r>
          </a:p>
          <a:p>
            <a:r>
              <a:rPr lang="es-ES" dirty="0" smtClean="0"/>
              <a:t>Representar roles.</a:t>
            </a:r>
          </a:p>
        </p:txBody>
      </p:sp>
      <p:grpSp>
        <p:nvGrpSpPr>
          <p:cNvPr id="4" name="3 Grupo"/>
          <p:cNvGrpSpPr/>
          <p:nvPr/>
        </p:nvGrpSpPr>
        <p:grpSpPr>
          <a:xfrm>
            <a:off x="-36512" y="284302"/>
            <a:ext cx="1183397" cy="1047771"/>
            <a:chOff x="-36512" y="-47793"/>
            <a:chExt cx="1440160" cy="1316553"/>
          </a:xfrm>
        </p:grpSpPr>
        <p:grpSp>
          <p:nvGrpSpPr>
            <p:cNvPr id="5" name="4 Grupo"/>
            <p:cNvGrpSpPr/>
            <p:nvPr/>
          </p:nvGrpSpPr>
          <p:grpSpPr>
            <a:xfrm>
              <a:off x="-36512" y="-47793"/>
              <a:ext cx="1440160" cy="1316553"/>
              <a:chOff x="1691680" y="1352809"/>
              <a:chExt cx="3240360" cy="2940287"/>
            </a:xfrm>
          </p:grpSpPr>
          <p:sp>
            <p:nvSpPr>
              <p:cNvPr id="11" name="10 Rectángulo"/>
              <p:cNvSpPr/>
              <p:nvPr/>
            </p:nvSpPr>
            <p:spPr>
              <a:xfrm>
                <a:off x="2123728" y="1772850"/>
                <a:ext cx="2376000" cy="2309969"/>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solidFill>
                    <a:srgbClr val="C00000"/>
                  </a:solidFill>
                </a:endParaRPr>
              </a:p>
            </p:txBody>
          </p:sp>
          <p:cxnSp>
            <p:nvCxnSpPr>
              <p:cNvPr id="12" name="11 Conector recto"/>
              <p:cNvCxnSpPr/>
              <p:nvPr/>
            </p:nvCxnSpPr>
            <p:spPr>
              <a:xfrm>
                <a:off x="3333462" y="1352809"/>
                <a:ext cx="0" cy="29402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1864499" y="1520825"/>
                <a:ext cx="285151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flipV="1">
                <a:off x="1907704" y="1520825"/>
                <a:ext cx="285654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a:off x="1691680" y="2913985"/>
                <a:ext cx="32403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6" name="5 Grupo"/>
            <p:cNvGrpSpPr/>
            <p:nvPr/>
          </p:nvGrpSpPr>
          <p:grpSpPr>
            <a:xfrm>
              <a:off x="40296" y="30607"/>
              <a:ext cx="1254162" cy="1238153"/>
              <a:chOff x="40296" y="30607"/>
              <a:chExt cx="1254162" cy="1238153"/>
            </a:xfrm>
          </p:grpSpPr>
          <p:sp>
            <p:nvSpPr>
              <p:cNvPr id="7" name="6 Elipse"/>
              <p:cNvSpPr/>
              <p:nvPr/>
            </p:nvSpPr>
            <p:spPr>
              <a:xfrm>
                <a:off x="798330" y="30607"/>
                <a:ext cx="480053" cy="46696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sp>
            <p:nvSpPr>
              <p:cNvPr id="8" name="7 Elipse"/>
              <p:cNvSpPr/>
              <p:nvPr/>
            </p:nvSpPr>
            <p:spPr>
              <a:xfrm>
                <a:off x="46320" y="61729"/>
                <a:ext cx="480053" cy="466965"/>
              </a:xfrm>
              <a:prstGeom prst="ellipse">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latin typeface="Algerian" pitchFamily="82" charset="0"/>
                  </a:rPr>
                  <a:t>4</a:t>
                </a:r>
                <a:endParaRPr lang="es-ES" sz="2400" b="1" dirty="0">
                  <a:latin typeface="Algerian" pitchFamily="82" charset="0"/>
                </a:endParaRPr>
              </a:p>
            </p:txBody>
          </p:sp>
          <p:sp>
            <p:nvSpPr>
              <p:cNvPr id="9" name="8 Elipse"/>
              <p:cNvSpPr/>
              <p:nvPr/>
            </p:nvSpPr>
            <p:spPr>
              <a:xfrm>
                <a:off x="814405" y="786635"/>
                <a:ext cx="480053" cy="466965"/>
              </a:xfrm>
              <a:prstGeom prst="ellipse">
                <a:avLst/>
              </a:prstGeom>
              <a:solidFill>
                <a:srgbClr val="E3A30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solidFill>
                    <a:schemeClr val="bg1"/>
                  </a:solidFill>
                  <a:latin typeface="Algerian" pitchFamily="82" charset="0"/>
                </a:endParaRPr>
              </a:p>
            </p:txBody>
          </p:sp>
          <p:sp>
            <p:nvSpPr>
              <p:cNvPr id="10" name="9 Elipse"/>
              <p:cNvSpPr/>
              <p:nvPr/>
            </p:nvSpPr>
            <p:spPr>
              <a:xfrm>
                <a:off x="40296" y="801795"/>
                <a:ext cx="480053" cy="466965"/>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grpSp>
      </p:grpSp>
    </p:spTree>
    <p:extLst>
      <p:ext uri="{BB962C8B-B14F-4D97-AF65-F5344CB8AC3E}">
        <p14:creationId xmlns:p14="http://schemas.microsoft.com/office/powerpoint/2010/main" val="41619943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rgbClr val="009600"/>
          </a:solidFill>
        </p:spPr>
        <p:txBody>
          <a:bodyPr/>
          <a:lstStyle/>
          <a:p>
            <a:pPr algn="r"/>
            <a:r>
              <a:rPr lang="es-ES" b="1" dirty="0" smtClean="0">
                <a:solidFill>
                  <a:schemeClr val="bg1"/>
                </a:solidFill>
              </a:rPr>
              <a:t>¿CÓMO APRENDERÁN MEJOR? - II</a:t>
            </a:r>
            <a:endParaRPr lang="es-ES" b="1" dirty="0">
              <a:solidFill>
                <a:schemeClr val="bg1"/>
              </a:solidFill>
            </a:endParaRPr>
          </a:p>
        </p:txBody>
      </p:sp>
      <p:sp>
        <p:nvSpPr>
          <p:cNvPr id="3" name="2 Marcador de contenido"/>
          <p:cNvSpPr>
            <a:spLocks noGrp="1"/>
          </p:cNvSpPr>
          <p:nvPr>
            <p:ph idx="1"/>
          </p:nvPr>
        </p:nvSpPr>
        <p:spPr>
          <a:xfrm>
            <a:off x="457200" y="1988840"/>
            <a:ext cx="8229600" cy="4709120"/>
          </a:xfrm>
        </p:spPr>
        <p:txBody>
          <a:bodyPr>
            <a:normAutofit/>
          </a:bodyPr>
          <a:lstStyle/>
          <a:p>
            <a:r>
              <a:rPr lang="es-ES" dirty="0" smtClean="0"/>
              <a:t>Arriesgarse.</a:t>
            </a:r>
          </a:p>
          <a:p>
            <a:r>
              <a:rPr lang="es-ES" dirty="0" smtClean="0"/>
              <a:t>Encontrar personas de mentalidad semejante con las que pueden dialogar.</a:t>
            </a:r>
          </a:p>
          <a:p>
            <a:r>
              <a:rPr lang="es-ES" dirty="0" smtClean="0"/>
              <a:t>Poder realizar variedad de actividades diversas.</a:t>
            </a:r>
          </a:p>
          <a:p>
            <a:endParaRPr lang="es-ES" dirty="0"/>
          </a:p>
        </p:txBody>
      </p:sp>
      <p:grpSp>
        <p:nvGrpSpPr>
          <p:cNvPr id="4" name="3 Grupo"/>
          <p:cNvGrpSpPr/>
          <p:nvPr/>
        </p:nvGrpSpPr>
        <p:grpSpPr>
          <a:xfrm>
            <a:off x="-36512" y="284302"/>
            <a:ext cx="1183397" cy="1047771"/>
            <a:chOff x="-36512" y="-47793"/>
            <a:chExt cx="1440160" cy="1316553"/>
          </a:xfrm>
        </p:grpSpPr>
        <p:grpSp>
          <p:nvGrpSpPr>
            <p:cNvPr id="5" name="4 Grupo"/>
            <p:cNvGrpSpPr/>
            <p:nvPr/>
          </p:nvGrpSpPr>
          <p:grpSpPr>
            <a:xfrm>
              <a:off x="-36512" y="-47793"/>
              <a:ext cx="1440160" cy="1316553"/>
              <a:chOff x="1691680" y="1352809"/>
              <a:chExt cx="3240360" cy="2940287"/>
            </a:xfrm>
          </p:grpSpPr>
          <p:sp>
            <p:nvSpPr>
              <p:cNvPr id="11" name="10 Rectángulo"/>
              <p:cNvSpPr/>
              <p:nvPr/>
            </p:nvSpPr>
            <p:spPr>
              <a:xfrm>
                <a:off x="2123728" y="1772850"/>
                <a:ext cx="2376000" cy="2309969"/>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solidFill>
                    <a:srgbClr val="C00000"/>
                  </a:solidFill>
                </a:endParaRPr>
              </a:p>
            </p:txBody>
          </p:sp>
          <p:cxnSp>
            <p:nvCxnSpPr>
              <p:cNvPr id="12" name="11 Conector recto"/>
              <p:cNvCxnSpPr/>
              <p:nvPr/>
            </p:nvCxnSpPr>
            <p:spPr>
              <a:xfrm>
                <a:off x="3333462" y="1352809"/>
                <a:ext cx="0" cy="29402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1864499" y="1520825"/>
                <a:ext cx="285151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flipV="1">
                <a:off x="1907704" y="1520825"/>
                <a:ext cx="285654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a:off x="1691680" y="2913985"/>
                <a:ext cx="32403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6" name="5 Grupo"/>
            <p:cNvGrpSpPr/>
            <p:nvPr/>
          </p:nvGrpSpPr>
          <p:grpSpPr>
            <a:xfrm>
              <a:off x="40296" y="30607"/>
              <a:ext cx="1254162" cy="1238153"/>
              <a:chOff x="40296" y="30607"/>
              <a:chExt cx="1254162" cy="1238153"/>
            </a:xfrm>
          </p:grpSpPr>
          <p:sp>
            <p:nvSpPr>
              <p:cNvPr id="7" name="6 Elipse"/>
              <p:cNvSpPr/>
              <p:nvPr/>
            </p:nvSpPr>
            <p:spPr>
              <a:xfrm>
                <a:off x="798330" y="30607"/>
                <a:ext cx="480053" cy="46696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sp>
            <p:nvSpPr>
              <p:cNvPr id="8" name="7 Elipse"/>
              <p:cNvSpPr/>
              <p:nvPr/>
            </p:nvSpPr>
            <p:spPr>
              <a:xfrm>
                <a:off x="46320" y="61729"/>
                <a:ext cx="480053" cy="466965"/>
              </a:xfrm>
              <a:prstGeom prst="ellipse">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latin typeface="Algerian" pitchFamily="82" charset="0"/>
                  </a:rPr>
                  <a:t>4</a:t>
                </a:r>
                <a:endParaRPr lang="es-ES" sz="2400" b="1" dirty="0">
                  <a:latin typeface="Algerian" pitchFamily="82" charset="0"/>
                </a:endParaRPr>
              </a:p>
            </p:txBody>
          </p:sp>
          <p:sp>
            <p:nvSpPr>
              <p:cNvPr id="9" name="8 Elipse"/>
              <p:cNvSpPr/>
              <p:nvPr/>
            </p:nvSpPr>
            <p:spPr>
              <a:xfrm>
                <a:off x="814405" y="786635"/>
                <a:ext cx="480053" cy="466965"/>
              </a:xfrm>
              <a:prstGeom prst="ellipse">
                <a:avLst/>
              </a:prstGeom>
              <a:solidFill>
                <a:srgbClr val="E3A30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solidFill>
                    <a:schemeClr val="bg1"/>
                  </a:solidFill>
                  <a:latin typeface="Algerian" pitchFamily="82" charset="0"/>
                </a:endParaRPr>
              </a:p>
            </p:txBody>
          </p:sp>
          <p:sp>
            <p:nvSpPr>
              <p:cNvPr id="10" name="9 Elipse"/>
              <p:cNvSpPr/>
              <p:nvPr/>
            </p:nvSpPr>
            <p:spPr>
              <a:xfrm>
                <a:off x="40296" y="801795"/>
                <a:ext cx="480053" cy="466965"/>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grpSp>
      </p:grpSp>
    </p:spTree>
    <p:extLst>
      <p:ext uri="{BB962C8B-B14F-4D97-AF65-F5344CB8AC3E}">
        <p14:creationId xmlns:p14="http://schemas.microsoft.com/office/powerpoint/2010/main" val="9983224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1022920" y="274638"/>
            <a:ext cx="8229600" cy="1143000"/>
          </a:xfrm>
        </p:spPr>
        <p:txBody>
          <a:bodyPr>
            <a:normAutofit/>
          </a:bodyPr>
          <a:lstStyle/>
          <a:p>
            <a:r>
              <a:rPr lang="es-ES" sz="6000" b="1" dirty="0" smtClean="0"/>
              <a:t>CICLO DE APRENDIZAJE</a:t>
            </a:r>
            <a:endParaRPr lang="es-ES" sz="6000" b="1" dirty="0"/>
          </a:p>
        </p:txBody>
      </p:sp>
      <p:grpSp>
        <p:nvGrpSpPr>
          <p:cNvPr id="15" name="14 Grupo"/>
          <p:cNvGrpSpPr/>
          <p:nvPr/>
        </p:nvGrpSpPr>
        <p:grpSpPr>
          <a:xfrm>
            <a:off x="-36512" y="284302"/>
            <a:ext cx="1183397" cy="1047771"/>
            <a:chOff x="-36512" y="-47793"/>
            <a:chExt cx="1440160" cy="1316553"/>
          </a:xfrm>
        </p:grpSpPr>
        <p:grpSp>
          <p:nvGrpSpPr>
            <p:cNvPr id="16" name="15 Grupo"/>
            <p:cNvGrpSpPr/>
            <p:nvPr/>
          </p:nvGrpSpPr>
          <p:grpSpPr>
            <a:xfrm>
              <a:off x="-36512" y="-47793"/>
              <a:ext cx="1440160" cy="1316553"/>
              <a:chOff x="1691680" y="1352809"/>
              <a:chExt cx="3240360" cy="2940287"/>
            </a:xfrm>
          </p:grpSpPr>
          <p:sp>
            <p:nvSpPr>
              <p:cNvPr id="23" name="22 Rectángulo"/>
              <p:cNvSpPr/>
              <p:nvPr/>
            </p:nvSpPr>
            <p:spPr>
              <a:xfrm>
                <a:off x="2123728" y="1772850"/>
                <a:ext cx="2376000" cy="2309969"/>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solidFill>
                    <a:srgbClr val="C00000"/>
                  </a:solidFill>
                </a:endParaRPr>
              </a:p>
            </p:txBody>
          </p:sp>
          <p:cxnSp>
            <p:nvCxnSpPr>
              <p:cNvPr id="24" name="23 Conector recto"/>
              <p:cNvCxnSpPr/>
              <p:nvPr/>
            </p:nvCxnSpPr>
            <p:spPr>
              <a:xfrm>
                <a:off x="3333462" y="1352809"/>
                <a:ext cx="0" cy="29402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a:off x="1864499" y="1520825"/>
                <a:ext cx="285151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flipV="1">
                <a:off x="1907704" y="1520825"/>
                <a:ext cx="2856547" cy="2772271"/>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7" name="26 Conector recto"/>
              <p:cNvCxnSpPr/>
              <p:nvPr/>
            </p:nvCxnSpPr>
            <p:spPr>
              <a:xfrm>
                <a:off x="1691680" y="2913985"/>
                <a:ext cx="32403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8" name="17 Grupo"/>
            <p:cNvGrpSpPr/>
            <p:nvPr/>
          </p:nvGrpSpPr>
          <p:grpSpPr>
            <a:xfrm>
              <a:off x="40296" y="30607"/>
              <a:ext cx="1254162" cy="1238153"/>
              <a:chOff x="40296" y="30607"/>
              <a:chExt cx="1254162" cy="1238153"/>
            </a:xfrm>
          </p:grpSpPr>
          <p:sp>
            <p:nvSpPr>
              <p:cNvPr id="19" name="18 Elipse"/>
              <p:cNvSpPr/>
              <p:nvPr/>
            </p:nvSpPr>
            <p:spPr>
              <a:xfrm>
                <a:off x="798330" y="30607"/>
                <a:ext cx="480053" cy="46696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sp>
            <p:nvSpPr>
              <p:cNvPr id="20" name="19 Elipse"/>
              <p:cNvSpPr/>
              <p:nvPr/>
            </p:nvSpPr>
            <p:spPr>
              <a:xfrm>
                <a:off x="46320" y="61729"/>
                <a:ext cx="480053" cy="466965"/>
              </a:xfrm>
              <a:prstGeom prst="ellipse">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latin typeface="Algerian" pitchFamily="82" charset="0"/>
                  </a:rPr>
                  <a:t>4</a:t>
                </a:r>
                <a:endParaRPr lang="es-ES" sz="2400" b="1" dirty="0">
                  <a:latin typeface="Algerian" pitchFamily="82" charset="0"/>
                </a:endParaRPr>
              </a:p>
            </p:txBody>
          </p:sp>
          <p:sp>
            <p:nvSpPr>
              <p:cNvPr id="21" name="20 Elipse"/>
              <p:cNvSpPr/>
              <p:nvPr/>
            </p:nvSpPr>
            <p:spPr>
              <a:xfrm>
                <a:off x="814405" y="786635"/>
                <a:ext cx="480053" cy="466965"/>
              </a:xfrm>
              <a:prstGeom prst="ellipse">
                <a:avLst/>
              </a:prstGeom>
              <a:solidFill>
                <a:srgbClr val="E3A30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solidFill>
                    <a:schemeClr val="bg1"/>
                  </a:solidFill>
                  <a:latin typeface="Algerian" pitchFamily="82" charset="0"/>
                </a:endParaRPr>
              </a:p>
            </p:txBody>
          </p:sp>
          <p:sp>
            <p:nvSpPr>
              <p:cNvPr id="22" name="21 Elipse"/>
              <p:cNvSpPr/>
              <p:nvPr/>
            </p:nvSpPr>
            <p:spPr>
              <a:xfrm>
                <a:off x="40296" y="801795"/>
                <a:ext cx="480053" cy="466965"/>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latin typeface="Algerian" pitchFamily="82" charset="0"/>
                </a:endParaRPr>
              </a:p>
            </p:txBody>
          </p:sp>
        </p:grpSp>
      </p:grpSp>
      <p:sp>
        <p:nvSpPr>
          <p:cNvPr id="30" name="29 CuadroTexto"/>
          <p:cNvSpPr txBox="1"/>
          <p:nvPr/>
        </p:nvSpPr>
        <p:spPr>
          <a:xfrm>
            <a:off x="3975479" y="1340768"/>
            <a:ext cx="5103333" cy="3524042"/>
          </a:xfrm>
          <a:prstGeom prst="rect">
            <a:avLst/>
          </a:prstGeom>
          <a:noFill/>
        </p:spPr>
        <p:txBody>
          <a:bodyPr wrap="square" rtlCol="0">
            <a:spAutoFit/>
          </a:bodyPr>
          <a:lstStyle/>
          <a:p>
            <a:r>
              <a:rPr lang="es-ES" sz="2800" b="1" dirty="0" smtClean="0">
                <a:solidFill>
                  <a:srgbClr val="009600"/>
                </a:solidFill>
              </a:rPr>
              <a:t>PENSAMIENTO A LA ACTIVIDAD</a:t>
            </a:r>
          </a:p>
          <a:p>
            <a:endParaRPr lang="es-ES" sz="900" dirty="0">
              <a:solidFill>
                <a:srgbClr val="009600"/>
              </a:solidFill>
            </a:endParaRPr>
          </a:p>
          <a:p>
            <a:pPr marL="285750" indent="-285750">
              <a:buFont typeface="Wingdings" pitchFamily="2" charset="2"/>
              <a:buChar char="v"/>
            </a:pPr>
            <a:r>
              <a:rPr lang="es-ES" sz="2800" dirty="0" smtClean="0">
                <a:solidFill>
                  <a:srgbClr val="009600"/>
                </a:solidFill>
              </a:rPr>
              <a:t>Analizar las aplicaciones.</a:t>
            </a:r>
          </a:p>
          <a:p>
            <a:pPr marL="285750" indent="-285750">
              <a:buFont typeface="Wingdings" pitchFamily="2" charset="2"/>
              <a:buChar char="v"/>
            </a:pPr>
            <a:r>
              <a:rPr lang="es-ES" sz="2800" dirty="0" smtClean="0">
                <a:solidFill>
                  <a:srgbClr val="009600"/>
                </a:solidFill>
              </a:rPr>
              <a:t>Retroalimentar</a:t>
            </a:r>
          </a:p>
          <a:p>
            <a:pPr marL="285750" indent="-285750">
              <a:buFont typeface="Wingdings" pitchFamily="2" charset="2"/>
              <a:buChar char="v"/>
            </a:pPr>
            <a:r>
              <a:rPr lang="es-ES" sz="2800" dirty="0" smtClean="0">
                <a:solidFill>
                  <a:srgbClr val="009600"/>
                </a:solidFill>
              </a:rPr>
              <a:t>Aplicaciones propias.</a:t>
            </a:r>
          </a:p>
          <a:p>
            <a:pPr marL="285750" indent="-285750">
              <a:buFont typeface="Wingdings" pitchFamily="2" charset="2"/>
              <a:buChar char="v"/>
            </a:pPr>
            <a:r>
              <a:rPr lang="es-ES" sz="2800" dirty="0" smtClean="0">
                <a:solidFill>
                  <a:srgbClr val="009600"/>
                </a:solidFill>
              </a:rPr>
              <a:t>Crear aplicaciones para la vida.</a:t>
            </a:r>
          </a:p>
          <a:p>
            <a:pPr marL="285750" indent="-285750">
              <a:buFont typeface="Wingdings" pitchFamily="2" charset="2"/>
              <a:buChar char="v"/>
            </a:pPr>
            <a:r>
              <a:rPr lang="es-ES" sz="2800" dirty="0" smtClean="0">
                <a:solidFill>
                  <a:srgbClr val="009600"/>
                </a:solidFill>
              </a:rPr>
              <a:t>Aplicar a la vida: </a:t>
            </a:r>
            <a:r>
              <a:rPr lang="es-ES" sz="2800" b="1" dirty="0" smtClean="0">
                <a:solidFill>
                  <a:srgbClr val="009600"/>
                </a:solidFill>
              </a:rPr>
              <a:t>Compromiso</a:t>
            </a:r>
            <a:r>
              <a:rPr lang="es-ES" sz="2800" dirty="0" smtClean="0">
                <a:solidFill>
                  <a:srgbClr val="009600"/>
                </a:solidFill>
              </a:rPr>
              <a:t>.</a:t>
            </a:r>
          </a:p>
          <a:p>
            <a:pPr marL="285750" indent="-285750">
              <a:buFont typeface="Wingdings" pitchFamily="2" charset="2"/>
              <a:buChar char="v"/>
            </a:pPr>
            <a:r>
              <a:rPr lang="es-ES" sz="2800" b="1" dirty="0" smtClean="0">
                <a:solidFill>
                  <a:srgbClr val="009600"/>
                </a:solidFill>
              </a:rPr>
              <a:t>CREACIÓN</a:t>
            </a:r>
          </a:p>
          <a:p>
            <a:pPr marL="285750" indent="-285750">
              <a:buFont typeface="Wingdings" pitchFamily="2" charset="2"/>
              <a:buChar char="v"/>
            </a:pPr>
            <a:endParaRPr lang="es-ES" dirty="0">
              <a:solidFill>
                <a:srgbClr val="009600"/>
              </a:solidFill>
            </a:endParaRPr>
          </a:p>
        </p:txBody>
      </p:sp>
      <p:sp>
        <p:nvSpPr>
          <p:cNvPr id="31" name="30 Rectángulo"/>
          <p:cNvSpPr/>
          <p:nvPr/>
        </p:nvSpPr>
        <p:spPr>
          <a:xfrm>
            <a:off x="1115616" y="4596080"/>
            <a:ext cx="6768752" cy="2217296"/>
          </a:xfrm>
          <a:prstGeom prst="rect">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31 Rectángulo"/>
          <p:cNvSpPr/>
          <p:nvPr/>
        </p:nvSpPr>
        <p:spPr>
          <a:xfrm>
            <a:off x="107504" y="1458362"/>
            <a:ext cx="3024336" cy="2258670"/>
          </a:xfrm>
          <a:prstGeom prst="rect">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3" name="32 Imagen"/>
          <p:cNvPicPr>
            <a:picLocks noChangeAspect="1"/>
          </p:cNvPicPr>
          <p:nvPr/>
        </p:nvPicPr>
        <p:blipFill rotWithShape="1">
          <a:blip r:embed="rId3">
            <a:extLst>
              <a:ext uri="{28A0092B-C50C-407E-A947-70E740481C1C}">
                <a14:useLocalDpi xmlns:a14="http://schemas.microsoft.com/office/drawing/2010/main" val="0"/>
              </a:ext>
            </a:extLst>
          </a:blip>
          <a:srcRect l="9811" t="11323" r="49306" b="46931"/>
          <a:stretch/>
        </p:blipFill>
        <p:spPr>
          <a:xfrm>
            <a:off x="1331640" y="2226662"/>
            <a:ext cx="2296244" cy="2138442"/>
          </a:xfrm>
          <a:prstGeom prst="rect">
            <a:avLst/>
          </a:prstGeom>
          <a:ln>
            <a:noFill/>
          </a:ln>
        </p:spPr>
      </p:pic>
      <p:sp>
        <p:nvSpPr>
          <p:cNvPr id="34" name="33 CuadroTexto"/>
          <p:cNvSpPr txBox="1"/>
          <p:nvPr/>
        </p:nvSpPr>
        <p:spPr>
          <a:xfrm>
            <a:off x="2185050" y="2484613"/>
            <a:ext cx="1224136" cy="338554"/>
          </a:xfrm>
          <a:prstGeom prst="rect">
            <a:avLst/>
          </a:prstGeom>
          <a:noFill/>
        </p:spPr>
        <p:txBody>
          <a:bodyPr wrap="square" rtlCol="0">
            <a:spAutoFit/>
          </a:bodyPr>
          <a:lstStyle/>
          <a:p>
            <a:r>
              <a:rPr lang="es-ES" sz="1600" b="1" dirty="0" smtClean="0"/>
              <a:t>INTEGRAR</a:t>
            </a:r>
            <a:endParaRPr lang="es-ES" sz="1600" b="1" dirty="0"/>
          </a:p>
        </p:txBody>
      </p:sp>
      <p:sp>
        <p:nvSpPr>
          <p:cNvPr id="35" name="34 CuadroTexto"/>
          <p:cNvSpPr txBox="1"/>
          <p:nvPr/>
        </p:nvSpPr>
        <p:spPr>
          <a:xfrm>
            <a:off x="1691680" y="3770313"/>
            <a:ext cx="1152128" cy="338554"/>
          </a:xfrm>
          <a:prstGeom prst="rect">
            <a:avLst/>
          </a:prstGeom>
          <a:noFill/>
        </p:spPr>
        <p:txBody>
          <a:bodyPr wrap="square" rtlCol="0">
            <a:spAutoFit/>
          </a:bodyPr>
          <a:lstStyle/>
          <a:p>
            <a:r>
              <a:rPr lang="es-ES" sz="1600" b="1" dirty="0" smtClean="0"/>
              <a:t>REFINAR</a:t>
            </a:r>
            <a:endParaRPr lang="es-ES" sz="1600" b="1" dirty="0"/>
          </a:p>
        </p:txBody>
      </p:sp>
      <p:sp>
        <p:nvSpPr>
          <p:cNvPr id="36" name="35 CuadroTexto"/>
          <p:cNvSpPr txBox="1"/>
          <p:nvPr/>
        </p:nvSpPr>
        <p:spPr>
          <a:xfrm>
            <a:off x="179512" y="3034273"/>
            <a:ext cx="1368152" cy="523220"/>
          </a:xfrm>
          <a:prstGeom prst="rect">
            <a:avLst/>
          </a:prstGeom>
          <a:noFill/>
          <a:ln>
            <a:noFill/>
          </a:ln>
        </p:spPr>
        <p:txBody>
          <a:bodyPr wrap="square" rtlCol="0">
            <a:spAutoFit/>
          </a:bodyPr>
          <a:lstStyle/>
          <a:p>
            <a:r>
              <a:rPr lang="es-ES" sz="2800" b="1" dirty="0" smtClean="0">
                <a:solidFill>
                  <a:schemeClr val="bg1"/>
                </a:solidFill>
              </a:rPr>
              <a:t>CREAR</a:t>
            </a:r>
            <a:endParaRPr lang="es-ES" sz="2800" b="1" dirty="0">
              <a:solidFill>
                <a:schemeClr val="bg1"/>
              </a:solidFill>
            </a:endParaRPr>
          </a:p>
        </p:txBody>
      </p:sp>
      <p:sp>
        <p:nvSpPr>
          <p:cNvPr id="37" name="36 Elipse"/>
          <p:cNvSpPr/>
          <p:nvPr/>
        </p:nvSpPr>
        <p:spPr>
          <a:xfrm>
            <a:off x="2161639" y="3115273"/>
            <a:ext cx="636246" cy="609928"/>
          </a:xfrm>
          <a:prstGeom prst="ellipse">
            <a:avLst/>
          </a:prstGeom>
          <a:solidFill>
            <a:srgbClr val="009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smtClean="0">
                <a:latin typeface="Algerian" pitchFamily="82" charset="0"/>
              </a:rPr>
              <a:t>4</a:t>
            </a:r>
            <a:endParaRPr lang="es-ES" sz="3200" b="1" dirty="0">
              <a:latin typeface="Algerian" pitchFamily="82" charset="0"/>
            </a:endParaRPr>
          </a:p>
        </p:txBody>
      </p:sp>
      <p:sp>
        <p:nvSpPr>
          <p:cNvPr id="38" name="37 CuadroTexto"/>
          <p:cNvSpPr txBox="1"/>
          <p:nvPr/>
        </p:nvSpPr>
        <p:spPr>
          <a:xfrm>
            <a:off x="251520" y="2204864"/>
            <a:ext cx="1008112" cy="400110"/>
          </a:xfrm>
          <a:prstGeom prst="rect">
            <a:avLst/>
          </a:prstGeom>
          <a:noFill/>
        </p:spPr>
        <p:txBody>
          <a:bodyPr wrap="square" rtlCol="0">
            <a:spAutoFit/>
          </a:bodyPr>
          <a:lstStyle/>
          <a:p>
            <a:r>
              <a:rPr lang="es-ES" sz="2000" b="1" dirty="0" smtClean="0">
                <a:solidFill>
                  <a:schemeClr val="bg1"/>
                </a:solidFill>
              </a:rPr>
              <a:t>(CREA)</a:t>
            </a:r>
            <a:endParaRPr lang="es-ES" sz="2000" b="1" dirty="0">
              <a:solidFill>
                <a:schemeClr val="bg1"/>
              </a:solidFill>
            </a:endParaRPr>
          </a:p>
        </p:txBody>
      </p:sp>
      <p:pic>
        <p:nvPicPr>
          <p:cNvPr id="39" name="Picture 2" descr="https://sohumanmx.files.wordpress.com/2012/03/retroalimentacion-positiv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5991" y="4684892"/>
            <a:ext cx="3550460" cy="201346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http://www.perfil.com/export/sites/diarioperfil/img/2011/12/politica/1205_pelicula_cfk_g.jpg_68708822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4697994"/>
            <a:ext cx="2914266" cy="2000363"/>
          </a:xfrm>
          <a:prstGeom prst="rect">
            <a:avLst/>
          </a:prstGeom>
          <a:noFill/>
          <a:extLst>
            <a:ext uri="{909E8E84-426E-40DD-AFC4-6F175D3DCCD1}">
              <a14:hiddenFill xmlns:a14="http://schemas.microsoft.com/office/drawing/2010/main">
                <a:solidFill>
                  <a:srgbClr val="FFFFFF"/>
                </a:solidFill>
              </a14:hiddenFill>
            </a:ext>
          </a:extLst>
        </p:spPr>
      </p:pic>
      <p:sp>
        <p:nvSpPr>
          <p:cNvPr id="41" name="40 CuadroTexto"/>
          <p:cNvSpPr txBox="1"/>
          <p:nvPr/>
        </p:nvSpPr>
        <p:spPr>
          <a:xfrm>
            <a:off x="2843808" y="3933056"/>
            <a:ext cx="434928" cy="461665"/>
          </a:xfrm>
          <a:prstGeom prst="rect">
            <a:avLst/>
          </a:prstGeom>
          <a:noFill/>
        </p:spPr>
        <p:txBody>
          <a:bodyPr wrap="square" rtlCol="0">
            <a:spAutoFit/>
          </a:bodyPr>
          <a:lstStyle/>
          <a:p>
            <a:pPr algn="ctr"/>
            <a:r>
              <a:rPr lang="es-ES" sz="2400" b="1" dirty="0" smtClean="0"/>
              <a:t>I</a:t>
            </a:r>
            <a:endParaRPr lang="es-ES" sz="2400" b="1" dirty="0"/>
          </a:p>
        </p:txBody>
      </p:sp>
      <p:sp>
        <p:nvSpPr>
          <p:cNvPr id="42" name="41 CuadroTexto"/>
          <p:cNvSpPr txBox="1"/>
          <p:nvPr/>
        </p:nvSpPr>
        <p:spPr>
          <a:xfrm>
            <a:off x="3203848" y="3717032"/>
            <a:ext cx="434928" cy="461665"/>
          </a:xfrm>
          <a:prstGeom prst="rect">
            <a:avLst/>
          </a:prstGeom>
          <a:noFill/>
        </p:spPr>
        <p:txBody>
          <a:bodyPr wrap="square" rtlCol="0">
            <a:spAutoFit/>
          </a:bodyPr>
          <a:lstStyle/>
          <a:p>
            <a:pPr algn="ctr"/>
            <a:r>
              <a:rPr lang="es-ES" sz="2400" b="1" dirty="0" smtClean="0"/>
              <a:t>D</a:t>
            </a:r>
            <a:endParaRPr lang="es-ES" sz="2400" b="1" dirty="0"/>
          </a:p>
        </p:txBody>
      </p:sp>
      <p:sp>
        <p:nvSpPr>
          <p:cNvPr id="28" name="27 CuadroTexto"/>
          <p:cNvSpPr txBox="1"/>
          <p:nvPr/>
        </p:nvSpPr>
        <p:spPr>
          <a:xfrm>
            <a:off x="202614" y="1541840"/>
            <a:ext cx="2425170" cy="461665"/>
          </a:xfrm>
          <a:prstGeom prst="rect">
            <a:avLst/>
          </a:prstGeom>
          <a:noFill/>
        </p:spPr>
        <p:txBody>
          <a:bodyPr wrap="square" rtlCol="0">
            <a:spAutoFit/>
          </a:bodyPr>
          <a:lstStyle/>
          <a:p>
            <a:r>
              <a:rPr lang="es-ES" sz="2400" b="1" dirty="0" smtClean="0">
                <a:solidFill>
                  <a:schemeClr val="bg1"/>
                </a:solidFill>
              </a:rPr>
              <a:t>¿Qué pasa si …?</a:t>
            </a:r>
            <a:endParaRPr lang="es-ES" sz="2400" b="1" dirty="0">
              <a:solidFill>
                <a:schemeClr val="bg1"/>
              </a:solidFill>
            </a:endParaRPr>
          </a:p>
        </p:txBody>
      </p:sp>
    </p:spTree>
    <p:extLst>
      <p:ext uri="{BB962C8B-B14F-4D97-AF65-F5344CB8AC3E}">
        <p14:creationId xmlns:p14="http://schemas.microsoft.com/office/powerpoint/2010/main" val="367014138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80">
                                          <p:stCondLst>
                                            <p:cond delay="0"/>
                                          </p:stCondLst>
                                        </p:cTn>
                                        <p:tgtEl>
                                          <p:spTgt spid="38"/>
                                        </p:tgtEl>
                                      </p:cBhvr>
                                    </p:animEffect>
                                    <p:anim calcmode="lin" valueType="num">
                                      <p:cBhvr>
                                        <p:cTn id="8"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13" dur="26">
                                          <p:stCondLst>
                                            <p:cond delay="650"/>
                                          </p:stCondLst>
                                        </p:cTn>
                                        <p:tgtEl>
                                          <p:spTgt spid="38"/>
                                        </p:tgtEl>
                                      </p:cBhvr>
                                      <p:to x="100000" y="60000"/>
                                    </p:animScale>
                                    <p:animScale>
                                      <p:cBhvr>
                                        <p:cTn id="14" dur="166" decel="50000">
                                          <p:stCondLst>
                                            <p:cond delay="676"/>
                                          </p:stCondLst>
                                        </p:cTn>
                                        <p:tgtEl>
                                          <p:spTgt spid="38"/>
                                        </p:tgtEl>
                                      </p:cBhvr>
                                      <p:to x="100000" y="100000"/>
                                    </p:animScale>
                                    <p:animScale>
                                      <p:cBhvr>
                                        <p:cTn id="15" dur="26">
                                          <p:stCondLst>
                                            <p:cond delay="1312"/>
                                          </p:stCondLst>
                                        </p:cTn>
                                        <p:tgtEl>
                                          <p:spTgt spid="38"/>
                                        </p:tgtEl>
                                      </p:cBhvr>
                                      <p:to x="100000" y="80000"/>
                                    </p:animScale>
                                    <p:animScale>
                                      <p:cBhvr>
                                        <p:cTn id="16" dur="166" decel="50000">
                                          <p:stCondLst>
                                            <p:cond delay="1338"/>
                                          </p:stCondLst>
                                        </p:cTn>
                                        <p:tgtEl>
                                          <p:spTgt spid="38"/>
                                        </p:tgtEl>
                                      </p:cBhvr>
                                      <p:to x="100000" y="100000"/>
                                    </p:animScale>
                                    <p:animScale>
                                      <p:cBhvr>
                                        <p:cTn id="17" dur="26">
                                          <p:stCondLst>
                                            <p:cond delay="1642"/>
                                          </p:stCondLst>
                                        </p:cTn>
                                        <p:tgtEl>
                                          <p:spTgt spid="38"/>
                                        </p:tgtEl>
                                      </p:cBhvr>
                                      <p:to x="100000" y="90000"/>
                                    </p:animScale>
                                    <p:animScale>
                                      <p:cBhvr>
                                        <p:cTn id="18" dur="166" decel="50000">
                                          <p:stCondLst>
                                            <p:cond delay="1668"/>
                                          </p:stCondLst>
                                        </p:cTn>
                                        <p:tgtEl>
                                          <p:spTgt spid="38"/>
                                        </p:tgtEl>
                                      </p:cBhvr>
                                      <p:to x="100000" y="100000"/>
                                    </p:animScale>
                                    <p:animScale>
                                      <p:cBhvr>
                                        <p:cTn id="19" dur="26">
                                          <p:stCondLst>
                                            <p:cond delay="1808"/>
                                          </p:stCondLst>
                                        </p:cTn>
                                        <p:tgtEl>
                                          <p:spTgt spid="38"/>
                                        </p:tgtEl>
                                      </p:cBhvr>
                                      <p:to x="100000" y="95000"/>
                                    </p:animScale>
                                    <p:animScale>
                                      <p:cBhvr>
                                        <p:cTn id="20" dur="166" decel="50000">
                                          <p:stCondLst>
                                            <p:cond delay="1834"/>
                                          </p:stCondLst>
                                        </p:cTn>
                                        <p:tgtEl>
                                          <p:spTgt spid="3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down)">
                                      <p:cBhvr>
                                        <p:cTn id="25" dur="580">
                                          <p:stCondLst>
                                            <p:cond delay="0"/>
                                          </p:stCondLst>
                                        </p:cTn>
                                        <p:tgtEl>
                                          <p:spTgt spid="28"/>
                                        </p:tgtEl>
                                      </p:cBhvr>
                                    </p:animEffect>
                                    <p:anim calcmode="lin" valueType="num">
                                      <p:cBhvr>
                                        <p:cTn id="26"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31" dur="26">
                                          <p:stCondLst>
                                            <p:cond delay="650"/>
                                          </p:stCondLst>
                                        </p:cTn>
                                        <p:tgtEl>
                                          <p:spTgt spid="28"/>
                                        </p:tgtEl>
                                      </p:cBhvr>
                                      <p:to x="100000" y="60000"/>
                                    </p:animScale>
                                    <p:animScale>
                                      <p:cBhvr>
                                        <p:cTn id="32" dur="166" decel="50000">
                                          <p:stCondLst>
                                            <p:cond delay="676"/>
                                          </p:stCondLst>
                                        </p:cTn>
                                        <p:tgtEl>
                                          <p:spTgt spid="28"/>
                                        </p:tgtEl>
                                      </p:cBhvr>
                                      <p:to x="100000" y="100000"/>
                                    </p:animScale>
                                    <p:animScale>
                                      <p:cBhvr>
                                        <p:cTn id="33" dur="26">
                                          <p:stCondLst>
                                            <p:cond delay="1312"/>
                                          </p:stCondLst>
                                        </p:cTn>
                                        <p:tgtEl>
                                          <p:spTgt spid="28"/>
                                        </p:tgtEl>
                                      </p:cBhvr>
                                      <p:to x="100000" y="80000"/>
                                    </p:animScale>
                                    <p:animScale>
                                      <p:cBhvr>
                                        <p:cTn id="34" dur="166" decel="50000">
                                          <p:stCondLst>
                                            <p:cond delay="1338"/>
                                          </p:stCondLst>
                                        </p:cTn>
                                        <p:tgtEl>
                                          <p:spTgt spid="28"/>
                                        </p:tgtEl>
                                      </p:cBhvr>
                                      <p:to x="100000" y="100000"/>
                                    </p:animScale>
                                    <p:animScale>
                                      <p:cBhvr>
                                        <p:cTn id="35" dur="26">
                                          <p:stCondLst>
                                            <p:cond delay="1642"/>
                                          </p:stCondLst>
                                        </p:cTn>
                                        <p:tgtEl>
                                          <p:spTgt spid="28"/>
                                        </p:tgtEl>
                                      </p:cBhvr>
                                      <p:to x="100000" y="90000"/>
                                    </p:animScale>
                                    <p:animScale>
                                      <p:cBhvr>
                                        <p:cTn id="36" dur="166" decel="50000">
                                          <p:stCondLst>
                                            <p:cond delay="1668"/>
                                          </p:stCondLst>
                                        </p:cTn>
                                        <p:tgtEl>
                                          <p:spTgt spid="28"/>
                                        </p:tgtEl>
                                      </p:cBhvr>
                                      <p:to x="100000" y="100000"/>
                                    </p:animScale>
                                    <p:animScale>
                                      <p:cBhvr>
                                        <p:cTn id="37" dur="26">
                                          <p:stCondLst>
                                            <p:cond delay="1808"/>
                                          </p:stCondLst>
                                        </p:cTn>
                                        <p:tgtEl>
                                          <p:spTgt spid="28"/>
                                        </p:tgtEl>
                                      </p:cBhvr>
                                      <p:to x="100000" y="95000"/>
                                    </p:animScale>
                                    <p:animScale>
                                      <p:cBhvr>
                                        <p:cTn id="38" dur="166" decel="50000">
                                          <p:stCondLst>
                                            <p:cond delay="1834"/>
                                          </p:stCondLst>
                                        </p:cTn>
                                        <p:tgtEl>
                                          <p:spTgt spid="2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28"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1564</TotalTime>
  <Words>1003</Words>
  <Application>Microsoft Office PowerPoint</Application>
  <PresentationFormat>Presentación en pantalla (4:3)</PresentationFormat>
  <Paragraphs>113</Paragraphs>
  <Slides>8</Slides>
  <Notes>8</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Presentación de PowerPoint</vt:lpstr>
      <vt:lpstr>Elena G. White</vt:lpstr>
      <vt:lpstr>DESCRIPCIÓN</vt:lpstr>
      <vt:lpstr>CARACTERÍSTICAS</vt:lpstr>
      <vt:lpstr>POSIBLES DIFICULTADES</vt:lpstr>
      <vt:lpstr>¿CÓMO APRENDERÁN MEJOR? - I</vt:lpstr>
      <vt:lpstr>¿CÓMO APRENDERÁN MEJOR? - II</vt:lpstr>
      <vt:lpstr>CICLO DE APRENDIZAJE</vt:lpstr>
    </vt:vector>
  </TitlesOfParts>
  <Company>ASMT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ASMT</dc:creator>
  <cp:lastModifiedBy>ASMT</cp:lastModifiedBy>
  <cp:revision>138</cp:revision>
  <cp:lastPrinted>2012-09-29T08:20:20Z</cp:lastPrinted>
  <dcterms:created xsi:type="dcterms:W3CDTF">2012-08-11T18:37:12Z</dcterms:created>
  <dcterms:modified xsi:type="dcterms:W3CDTF">2012-09-29T08:41:50Z</dcterms:modified>
</cp:coreProperties>
</file>